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5"/>
  </p:notesMasterIdLst>
  <p:handoutMasterIdLst>
    <p:handoutMasterId r:id="rId46"/>
  </p:handoutMasterIdLst>
  <p:sldIdLst>
    <p:sldId id="289" r:id="rId5"/>
    <p:sldId id="257" r:id="rId6"/>
    <p:sldId id="427" r:id="rId7"/>
    <p:sldId id="428" r:id="rId8"/>
    <p:sldId id="432" r:id="rId9"/>
    <p:sldId id="449" r:id="rId10"/>
    <p:sldId id="420" r:id="rId11"/>
    <p:sldId id="426" r:id="rId12"/>
    <p:sldId id="430" r:id="rId13"/>
    <p:sldId id="429" r:id="rId14"/>
    <p:sldId id="461" r:id="rId15"/>
    <p:sldId id="431" r:id="rId16"/>
    <p:sldId id="462" r:id="rId17"/>
    <p:sldId id="417" r:id="rId18"/>
    <p:sldId id="450" r:id="rId19"/>
    <p:sldId id="451" r:id="rId20"/>
    <p:sldId id="452" r:id="rId21"/>
    <p:sldId id="421" r:id="rId22"/>
    <p:sldId id="433" r:id="rId23"/>
    <p:sldId id="434" r:id="rId24"/>
    <p:sldId id="456" r:id="rId25"/>
    <p:sldId id="457" r:id="rId26"/>
    <p:sldId id="458" r:id="rId27"/>
    <p:sldId id="459" r:id="rId28"/>
    <p:sldId id="460" r:id="rId29"/>
    <p:sldId id="424" r:id="rId30"/>
    <p:sldId id="453" r:id="rId31"/>
    <p:sldId id="455" r:id="rId32"/>
    <p:sldId id="425" r:id="rId33"/>
    <p:sldId id="376" r:id="rId34"/>
    <p:sldId id="441" r:id="rId35"/>
    <p:sldId id="442" r:id="rId36"/>
    <p:sldId id="443" r:id="rId37"/>
    <p:sldId id="444" r:id="rId38"/>
    <p:sldId id="445" r:id="rId39"/>
    <p:sldId id="446" r:id="rId40"/>
    <p:sldId id="448" r:id="rId41"/>
    <p:sldId id="463" r:id="rId42"/>
    <p:sldId id="447" r:id="rId43"/>
    <p:sldId id="277" r:id="rId4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4643"/>
    <a:srgbClr val="CF6D69"/>
    <a:srgbClr val="545172"/>
    <a:srgbClr val="0D3047"/>
    <a:srgbClr val="0B2B41"/>
    <a:srgbClr val="114263"/>
    <a:srgbClr val="401918"/>
    <a:srgbClr val="731F1C"/>
    <a:srgbClr val="AB678E"/>
    <a:srgbClr val="B260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AD935-4331-4786-87E8-916C0E11CC44}" v="1407" dt="2021-02-15T13:59:24.069"/>
    <p1510:client id="{B085E081-8CD0-4464-B49E-CB89BA35FB57}" v="3551" dt="2021-01-22T13:11:42.778"/>
  </p1510:revLst>
</p1510:revInfo>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70101" autoAdjust="0"/>
  </p:normalViewPr>
  <p:slideViewPr>
    <p:cSldViewPr snapToGrid="0">
      <p:cViewPr varScale="1">
        <p:scale>
          <a:sx n="60" d="100"/>
          <a:sy n="60" d="100"/>
        </p:scale>
        <p:origin x="1781" y="43"/>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15/02/2021</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15/02/2021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decimos quienes somos y pasamos a hablar de la motivación del diseño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1433260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1. </a:t>
            </a:r>
            <a:r>
              <a:rPr lang="es-MX" dirty="0" err="1"/>
              <a:t>maxNeighbor</a:t>
            </a:r>
            <a:r>
              <a:rPr lang="es-MX" dirty="0"/>
              <a:t>: número máximo de vecinos que han sido examinados. 2. </a:t>
            </a:r>
            <a:r>
              <a:rPr lang="es-MX" dirty="0" err="1"/>
              <a:t>numLocal</a:t>
            </a:r>
            <a:r>
              <a:rPr lang="es-MX" dirty="0"/>
              <a:t>: número de mínimos locales. Mientras más alto sea el valor “</a:t>
            </a:r>
            <a:r>
              <a:rPr lang="es-MX" dirty="0" err="1"/>
              <a:t>maxNeighbor</a:t>
            </a:r>
            <a:r>
              <a:rPr lang="es-MX" dirty="0"/>
              <a:t>” más larga será casa búsqueda de un mínimo local. Pero la calidad de los mínimos locales será mayor y necesitaremos menos de ellos.</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10</a:t>
            </a:fld>
            <a:endParaRPr lang="es-ES"/>
          </a:p>
        </p:txBody>
      </p:sp>
    </p:spTree>
    <p:extLst>
      <p:ext uri="{BB962C8B-B14F-4D97-AF65-F5344CB8AC3E}">
        <p14:creationId xmlns:p14="http://schemas.microsoft.com/office/powerpoint/2010/main" val="3225712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11</a:t>
            </a:fld>
            <a:endParaRPr lang="es-ES"/>
          </a:p>
        </p:txBody>
      </p:sp>
    </p:spTree>
    <p:extLst>
      <p:ext uri="{BB962C8B-B14F-4D97-AF65-F5344CB8AC3E}">
        <p14:creationId xmlns:p14="http://schemas.microsoft.com/office/powerpoint/2010/main" val="134264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MX" dirty="0"/>
              <a:t>Parámetros de entrada “</a:t>
            </a:r>
            <a:r>
              <a:rPr lang="es-MX" dirty="0" err="1"/>
              <a:t>numLocal</a:t>
            </a:r>
            <a:r>
              <a:rPr lang="es-MX" dirty="0"/>
              <a:t>” y “</a:t>
            </a:r>
            <a:r>
              <a:rPr lang="es-MX" dirty="0" err="1"/>
              <a:t>maxNeighbor</a:t>
            </a:r>
            <a:r>
              <a:rPr lang="es-MX" dirty="0"/>
              <a:t>”, inicializamos “i” a 1 y “</a:t>
            </a:r>
            <a:r>
              <a:rPr lang="es-MX" dirty="0" err="1"/>
              <a:t>mincost</a:t>
            </a:r>
            <a:r>
              <a:rPr lang="es-MX" dirty="0"/>
              <a:t>” lo establecemos como un número muy grande. </a:t>
            </a:r>
          </a:p>
          <a:p>
            <a:pPr marL="228600" indent="-228600">
              <a:buAutoNum type="arabicPeriod"/>
            </a:pPr>
            <a:r>
              <a:rPr lang="es-MX" dirty="0"/>
              <a:t>2. Establecemos “</a:t>
            </a:r>
            <a:r>
              <a:rPr lang="es-MX" dirty="0" err="1"/>
              <a:t>current</a:t>
            </a:r>
            <a:r>
              <a:rPr lang="es-MX" dirty="0"/>
              <a:t>” a un nodo arbitrario en </a:t>
            </a:r>
            <a:r>
              <a:rPr lang="es-MX" dirty="0" err="1"/>
              <a:t>Gn;k</a:t>
            </a:r>
            <a:r>
              <a:rPr lang="es-MX" dirty="0"/>
              <a:t> . </a:t>
            </a:r>
          </a:p>
          <a:p>
            <a:pPr marL="228600" indent="-228600">
              <a:buAutoNum type="arabicPeriod"/>
            </a:pPr>
            <a:r>
              <a:rPr lang="es-MX" dirty="0"/>
              <a:t>3. Establecer “j” a 1. </a:t>
            </a:r>
          </a:p>
          <a:p>
            <a:pPr marL="228600" indent="-228600">
              <a:buAutoNum type="arabicPeriod"/>
            </a:pPr>
            <a:r>
              <a:rPr lang="es-MX" dirty="0"/>
              <a:t>4. Considerar un vecino aleatorio S de “</a:t>
            </a:r>
            <a:r>
              <a:rPr lang="es-MX" dirty="0" err="1"/>
              <a:t>current</a:t>
            </a:r>
            <a:r>
              <a:rPr lang="es-MX" dirty="0"/>
              <a:t>” que esté basado en 5 y calcular el coste diferencial de los nodos. 5. Si S tuviera un coste menor, fijaremos “</a:t>
            </a:r>
            <a:r>
              <a:rPr lang="es-MX" dirty="0" err="1"/>
              <a:t>current</a:t>
            </a:r>
            <a:r>
              <a:rPr lang="es-MX" dirty="0"/>
              <a:t>” a S y volveríamos al paso 3.</a:t>
            </a:r>
          </a:p>
          <a:p>
            <a:pPr marL="228600" indent="-228600">
              <a:buAutoNum type="arabicPeriod"/>
            </a:pPr>
            <a:r>
              <a:rPr lang="es-MX" dirty="0"/>
              <a:t> 6. Si el coste fuera mayor o igual incrementamos j en 1. Si j≤ 𝑚𝑎𝑥𝑛𝑒𝑖𝑔ℎ𝑏𝑜𝑟 volvemos al paso 4 </a:t>
            </a:r>
          </a:p>
          <a:p>
            <a:pPr marL="228600" indent="-228600">
              <a:buAutoNum type="arabicPeriod"/>
            </a:pPr>
            <a:r>
              <a:rPr lang="es-MX" dirty="0"/>
              <a:t>7. Si no lo fuese, si j&gt; 𝑚𝑎𝑥𝑛𝑒𝑖𝑔ℎ𝑏𝑜𝑟, comparamos el costo del </a:t>
            </a:r>
            <a:r>
              <a:rPr lang="es-MX" dirty="0" err="1"/>
              <a:t>current</a:t>
            </a:r>
            <a:r>
              <a:rPr lang="es-MX" dirty="0"/>
              <a:t> con </a:t>
            </a:r>
            <a:r>
              <a:rPr lang="es-MX" dirty="0" err="1"/>
              <a:t>mincost</a:t>
            </a:r>
            <a:r>
              <a:rPr lang="es-MX" dirty="0"/>
              <a:t>. Si fuera menor que “</a:t>
            </a:r>
            <a:r>
              <a:rPr lang="es-MX" dirty="0" err="1"/>
              <a:t>mincost</a:t>
            </a:r>
            <a:r>
              <a:rPr lang="es-MX" dirty="0"/>
              <a:t>”, fijamos a </a:t>
            </a:r>
            <a:r>
              <a:rPr lang="es-MX" dirty="0" err="1"/>
              <a:t>mincost</a:t>
            </a:r>
            <a:r>
              <a:rPr lang="es-MX" dirty="0"/>
              <a:t> el coste del </a:t>
            </a:r>
            <a:r>
              <a:rPr lang="es-MX" dirty="0" err="1"/>
              <a:t>current</a:t>
            </a:r>
            <a:r>
              <a:rPr lang="es-MX" dirty="0"/>
              <a:t> y establecemos al parámetro “</a:t>
            </a:r>
            <a:r>
              <a:rPr lang="es-MX" dirty="0" err="1"/>
              <a:t>bestnode</a:t>
            </a:r>
            <a:r>
              <a:rPr lang="es-MX" dirty="0"/>
              <a:t>” a “</a:t>
            </a:r>
            <a:r>
              <a:rPr lang="es-MX" dirty="0" err="1"/>
              <a:t>current</a:t>
            </a:r>
            <a:r>
              <a:rPr lang="es-MX" dirty="0"/>
              <a:t>”.</a:t>
            </a:r>
          </a:p>
          <a:p>
            <a:pPr marL="228600" indent="-228600">
              <a:buAutoNum type="arabicPeriod"/>
            </a:pPr>
            <a:r>
              <a:rPr lang="es-MX" dirty="0"/>
              <a:t> 8. Incrementamos i en 1 y si i &gt; 𝑛𝑢𝑚𝑙𝑜𝑐𝑎𝑙 , el resultado sería “</a:t>
            </a:r>
            <a:r>
              <a:rPr lang="es-MX" dirty="0" err="1"/>
              <a:t>bestnode</a:t>
            </a:r>
            <a:r>
              <a:rPr lang="es-MX" dirty="0"/>
              <a:t>” y pararíamos, si no lo fuera volvemos al paso 2. </a:t>
            </a:r>
          </a:p>
          <a:p>
            <a:pPr marL="228600" indent="-228600">
              <a:buAutoNum type="arabicPeriod"/>
            </a:pPr>
            <a:r>
              <a:rPr lang="es-MX" dirty="0"/>
              <a:t>Los pasos del 3 al 6 tienen el objetivo de buscar nodos que vayan costando menos progresivamente. Si tras comparar el nodo actual con el máximo número de vecinos de ese nodo el coste sigue siendo menos, ese nodo será declarado el mínimo local. En el paso 7 comparamos el coste del mínimo local se compara con el coste menor que hayamos obtenido hasta ese momento. Tras esto CLARANS repite lo anterior hasta encontrar otro mínimo local y así sucesivamente hasta que encuentre el “</a:t>
            </a:r>
            <a:r>
              <a:rPr lang="es-MX" dirty="0" err="1"/>
              <a:t>numLocal</a:t>
            </a:r>
            <a:r>
              <a:rPr lang="es-MX" dirty="0"/>
              <a:t>” de mínimos locales.</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12</a:t>
            </a:fld>
            <a:endParaRPr lang="es-ES"/>
          </a:p>
        </p:txBody>
      </p:sp>
    </p:spTree>
    <p:extLst>
      <p:ext uri="{BB962C8B-B14F-4D97-AF65-F5344CB8AC3E}">
        <p14:creationId xmlns:p14="http://schemas.microsoft.com/office/powerpoint/2010/main" val="6062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MX" dirty="0"/>
              <a:t>Parámetros de entrada “</a:t>
            </a:r>
            <a:r>
              <a:rPr lang="es-MX" dirty="0" err="1"/>
              <a:t>numLocal</a:t>
            </a:r>
            <a:r>
              <a:rPr lang="es-MX" dirty="0"/>
              <a:t>” y “</a:t>
            </a:r>
            <a:r>
              <a:rPr lang="es-MX" dirty="0" err="1"/>
              <a:t>maxNeighbor</a:t>
            </a:r>
            <a:r>
              <a:rPr lang="es-MX" dirty="0"/>
              <a:t>”, inicializamos “i” a 1 y “</a:t>
            </a:r>
            <a:r>
              <a:rPr lang="es-MX" dirty="0" err="1"/>
              <a:t>mincost</a:t>
            </a:r>
            <a:r>
              <a:rPr lang="es-MX" dirty="0"/>
              <a:t>” lo establecemos como un número muy grande. </a:t>
            </a:r>
          </a:p>
          <a:p>
            <a:pPr marL="228600" indent="-228600">
              <a:buAutoNum type="arabicPeriod"/>
            </a:pPr>
            <a:r>
              <a:rPr lang="es-MX" dirty="0"/>
              <a:t>2. Establecemos “</a:t>
            </a:r>
            <a:r>
              <a:rPr lang="es-MX" dirty="0" err="1"/>
              <a:t>current</a:t>
            </a:r>
            <a:r>
              <a:rPr lang="es-MX" dirty="0"/>
              <a:t>” a un nodo arbitrario en </a:t>
            </a:r>
            <a:r>
              <a:rPr lang="es-MX" dirty="0" err="1"/>
              <a:t>Gn;k</a:t>
            </a:r>
            <a:r>
              <a:rPr lang="es-MX" dirty="0"/>
              <a:t> . </a:t>
            </a:r>
          </a:p>
          <a:p>
            <a:pPr marL="228600" indent="-228600">
              <a:buAutoNum type="arabicPeriod"/>
            </a:pPr>
            <a:r>
              <a:rPr lang="es-MX" dirty="0"/>
              <a:t>3. Establecer “j” a 1. </a:t>
            </a:r>
          </a:p>
          <a:p>
            <a:pPr marL="228600" indent="-228600">
              <a:buAutoNum type="arabicPeriod"/>
            </a:pPr>
            <a:r>
              <a:rPr lang="es-MX" dirty="0"/>
              <a:t>4. Considerar un vecino aleatorio S de “</a:t>
            </a:r>
            <a:r>
              <a:rPr lang="es-MX" dirty="0" err="1"/>
              <a:t>current</a:t>
            </a:r>
            <a:r>
              <a:rPr lang="es-MX" dirty="0"/>
              <a:t>” que esté basado en 5 y calcular el coste diferencial de los nodos. 5. Si S tuviera un coste menor, fijaremos “</a:t>
            </a:r>
            <a:r>
              <a:rPr lang="es-MX" dirty="0" err="1"/>
              <a:t>current</a:t>
            </a:r>
            <a:r>
              <a:rPr lang="es-MX" dirty="0"/>
              <a:t>” a S y volveríamos al paso 3.</a:t>
            </a:r>
          </a:p>
          <a:p>
            <a:pPr marL="228600" indent="-228600">
              <a:buAutoNum type="arabicPeriod"/>
            </a:pPr>
            <a:r>
              <a:rPr lang="es-MX" dirty="0"/>
              <a:t> 6. Si el coste fuera mayor o igual incrementamos j en 1. Si j≤ 𝑚𝑎𝑥𝑛𝑒𝑖𝑔ℎ𝑏𝑜𝑟 volvemos al paso 4 </a:t>
            </a:r>
          </a:p>
          <a:p>
            <a:pPr marL="228600" indent="-228600">
              <a:buAutoNum type="arabicPeriod"/>
            </a:pPr>
            <a:r>
              <a:rPr lang="es-MX" dirty="0"/>
              <a:t>7. Si no lo fuese, si j&gt; 𝑚𝑎𝑥𝑛𝑒𝑖𝑔ℎ𝑏𝑜𝑟, comparamos el costo del </a:t>
            </a:r>
            <a:r>
              <a:rPr lang="es-MX" dirty="0" err="1"/>
              <a:t>current</a:t>
            </a:r>
            <a:r>
              <a:rPr lang="es-MX" dirty="0"/>
              <a:t> con </a:t>
            </a:r>
            <a:r>
              <a:rPr lang="es-MX" dirty="0" err="1"/>
              <a:t>mincost</a:t>
            </a:r>
            <a:r>
              <a:rPr lang="es-MX" dirty="0"/>
              <a:t>. Si fuera menor que “</a:t>
            </a:r>
            <a:r>
              <a:rPr lang="es-MX" dirty="0" err="1"/>
              <a:t>mincost</a:t>
            </a:r>
            <a:r>
              <a:rPr lang="es-MX" dirty="0"/>
              <a:t>”, fijamos a </a:t>
            </a:r>
            <a:r>
              <a:rPr lang="es-MX" dirty="0" err="1"/>
              <a:t>mincost</a:t>
            </a:r>
            <a:r>
              <a:rPr lang="es-MX" dirty="0"/>
              <a:t> el coste del </a:t>
            </a:r>
            <a:r>
              <a:rPr lang="es-MX" dirty="0" err="1"/>
              <a:t>current</a:t>
            </a:r>
            <a:r>
              <a:rPr lang="es-MX" dirty="0"/>
              <a:t> y establecemos al parámetro “</a:t>
            </a:r>
            <a:r>
              <a:rPr lang="es-MX" dirty="0" err="1"/>
              <a:t>bestnode</a:t>
            </a:r>
            <a:r>
              <a:rPr lang="es-MX" dirty="0"/>
              <a:t>” a “</a:t>
            </a:r>
            <a:r>
              <a:rPr lang="es-MX" dirty="0" err="1"/>
              <a:t>current</a:t>
            </a:r>
            <a:r>
              <a:rPr lang="es-MX" dirty="0"/>
              <a:t>”.</a:t>
            </a:r>
          </a:p>
          <a:p>
            <a:pPr marL="228600" indent="-228600">
              <a:buAutoNum type="arabicPeriod"/>
            </a:pPr>
            <a:r>
              <a:rPr lang="es-MX" dirty="0"/>
              <a:t> 8. Incrementamos i en 1 y si i &gt; 𝑛𝑢𝑚𝑙𝑜𝑐𝑎𝑙 , el resultado sería “</a:t>
            </a:r>
            <a:r>
              <a:rPr lang="es-MX" dirty="0" err="1"/>
              <a:t>bestnode</a:t>
            </a:r>
            <a:r>
              <a:rPr lang="es-MX" dirty="0"/>
              <a:t>” y pararíamos, si no lo fuera volvemos al paso 2. </a:t>
            </a:r>
          </a:p>
          <a:p>
            <a:pPr marL="228600" indent="-228600">
              <a:buAutoNum type="arabicPeriod"/>
            </a:pPr>
            <a:r>
              <a:rPr lang="es-MX" dirty="0"/>
              <a:t>Los pasos del 3 al 6 tienen el objetivo de buscar nodos que vayan costando menos progresivamente. Si tras comparar el nodo actual con el máximo número de vecinos de ese nodo el coste sigue siendo menos, ese nodo será declarado el mínimo local. En el paso 7 comparamos el coste del mínimo local se compara con el coste menor que hayamos obtenido hasta ese momento. Tras esto CLARANS repite lo anterior hasta encontrar otro mínimo local y así sucesivamente hasta que encuentre el “</a:t>
            </a:r>
            <a:r>
              <a:rPr lang="es-MX" dirty="0" err="1"/>
              <a:t>numLocal</a:t>
            </a:r>
            <a:r>
              <a:rPr lang="es-MX" dirty="0"/>
              <a:t>” de mínimos locales.</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13</a:t>
            </a:fld>
            <a:endParaRPr lang="es-ES"/>
          </a:p>
        </p:txBody>
      </p:sp>
    </p:spTree>
    <p:extLst>
      <p:ext uri="{BB962C8B-B14F-4D97-AF65-F5344CB8AC3E}">
        <p14:creationId xmlns:p14="http://schemas.microsoft.com/office/powerpoint/2010/main" val="4045608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14</a:t>
            </a:fld>
            <a:endParaRPr lang="es-ES"/>
          </a:p>
        </p:txBody>
      </p:sp>
    </p:spTree>
    <p:extLst>
      <p:ext uri="{BB962C8B-B14F-4D97-AF65-F5344CB8AC3E}">
        <p14:creationId xmlns:p14="http://schemas.microsoft.com/office/powerpoint/2010/main" val="2290409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También tenemos que destacar los siguientes elementos:</a:t>
            </a:r>
          </a:p>
          <a:p>
            <a:r>
              <a:rPr lang="es-ES" dirty="0"/>
              <a:t>	MAXNEIGHBOR: dado un nodo el numero máximo de vecinos que se van a visitar</a:t>
            </a:r>
          </a:p>
          <a:p>
            <a:r>
              <a:rPr lang="es-ES"/>
              <a:t>	NUMLOCAL: el </a:t>
            </a:r>
            <a:r>
              <a:rPr lang="es-ES" dirty="0"/>
              <a:t>número de </a:t>
            </a:r>
            <a:r>
              <a:rPr lang="es-ES"/>
              <a:t>iteraciones que se van a hacer</a:t>
            </a:r>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15</a:t>
            </a:fld>
            <a:endParaRPr lang="es-ES"/>
          </a:p>
        </p:txBody>
      </p:sp>
    </p:spTree>
    <p:extLst>
      <p:ext uri="{BB962C8B-B14F-4D97-AF65-F5344CB8AC3E}">
        <p14:creationId xmlns:p14="http://schemas.microsoft.com/office/powerpoint/2010/main" val="222743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Cuanto mayor número de iteraciones más tarda el algoritmo </a:t>
            </a:r>
            <a:r>
              <a:rPr lang="es-ES"/>
              <a:t>en terminar</a:t>
            </a:r>
            <a:endParaRPr lang="es-ES" dirty="0"/>
          </a:p>
          <a:p>
            <a:endParaRPr lang="es-ES" dirty="0"/>
          </a:p>
          <a:p>
            <a:r>
              <a:rPr lang="es-ES" dirty="0"/>
              <a:t>Los autores realizaron pruebas principalmente con los valores 1, 2 y 3 pero tal y como se puede ver en el gráfico de la derecha</a:t>
            </a:r>
          </a:p>
          <a:p>
            <a:r>
              <a:rPr lang="es-ES" dirty="0"/>
              <a:t>Aunque hay un aumento en la calidad de los resultados es mínimo, sin embargo el rendimiento temporal se ve muy afectado</a:t>
            </a:r>
          </a:p>
          <a:p>
            <a:endParaRPr lang="es-ES" dirty="0"/>
          </a:p>
          <a:p>
            <a:r>
              <a:rPr lang="es-ES" dirty="0"/>
              <a:t>Lo que si es destacable es que de la primera a la segunda iteración si hay una mejora sustancial, que es resultado de la reducción de aleatoriedad</a:t>
            </a:r>
          </a:p>
          <a:p>
            <a:r>
              <a:rPr lang="es-ES" dirty="0"/>
              <a:t>Que lastra a CLARA en comparación con CLARANS</a:t>
            </a:r>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16</a:t>
            </a:fld>
            <a:endParaRPr lang="es-ES"/>
          </a:p>
        </p:txBody>
      </p:sp>
    </p:spTree>
    <p:extLst>
      <p:ext uri="{BB962C8B-B14F-4D97-AF65-F5344CB8AC3E}">
        <p14:creationId xmlns:p14="http://schemas.microsoft.com/office/powerpoint/2010/main" val="470774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MAXNEIGHBOR es el número máximo de vecinos que se visitan por cada uno de los nodos.</a:t>
            </a:r>
          </a:p>
          <a:p>
            <a:endParaRPr lang="es-ES" dirty="0"/>
          </a:p>
          <a:p>
            <a:r>
              <a:rPr lang="es-ES" dirty="0"/>
              <a:t>En la gráfica de la derecha se puede apreciar como a medida que se aumenta el número de los vecinos</a:t>
            </a:r>
          </a:p>
          <a:p>
            <a:r>
              <a:rPr lang="es-ES" dirty="0"/>
              <a:t>afecta drásticamente al tiempo de ejecución sin embargo la mejora de calidad es mínima</a:t>
            </a:r>
          </a:p>
          <a:p>
            <a:endParaRPr lang="es-ES" dirty="0"/>
          </a:p>
          <a:p>
            <a:r>
              <a:rPr lang="es-ES" dirty="0"/>
              <a:t>De hecho los autores afirman (y lo hemos recogido en la memoria mediante formulas matemáticas que</a:t>
            </a:r>
          </a:p>
          <a:p>
            <a:r>
              <a:rPr lang="es-ES" dirty="0"/>
              <a:t>Con tan solo visitar el 1.5% de los vecinos produce un rendimiento comparable a la visita del 100% de los vecinos</a:t>
            </a:r>
          </a:p>
          <a:p>
            <a:endParaRPr lang="es-ES" dirty="0"/>
          </a:p>
          <a:p>
            <a:r>
              <a:rPr lang="es-ES" dirty="0"/>
              <a:t>¿Por qué se produce esto? -&gt; animación</a:t>
            </a:r>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17</a:t>
            </a:fld>
            <a:endParaRPr lang="es-ES"/>
          </a:p>
        </p:txBody>
      </p:sp>
    </p:spTree>
    <p:extLst>
      <p:ext uri="{BB962C8B-B14F-4D97-AF65-F5344CB8AC3E}">
        <p14:creationId xmlns:p14="http://schemas.microsoft.com/office/powerpoint/2010/main" val="116211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18</a:t>
            </a:fld>
            <a:endParaRPr lang="es-ES"/>
          </a:p>
        </p:txBody>
      </p:sp>
    </p:spTree>
    <p:extLst>
      <p:ext uri="{BB962C8B-B14F-4D97-AF65-F5344CB8AC3E}">
        <p14:creationId xmlns:p14="http://schemas.microsoft.com/office/powerpoint/2010/main" val="611576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19</a:t>
            </a:fld>
            <a:endParaRPr lang="es-ES"/>
          </a:p>
        </p:txBody>
      </p:sp>
    </p:spTree>
    <p:extLst>
      <p:ext uri="{BB962C8B-B14F-4D97-AF65-F5344CB8AC3E}">
        <p14:creationId xmlns:p14="http://schemas.microsoft.com/office/powerpoint/2010/main" val="158181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comenzar comentando que fue lo que motivó a sus autores a desarrollarlo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2</a:t>
            </a:fld>
            <a:endParaRPr lang="es-ES"/>
          </a:p>
        </p:txBody>
      </p:sp>
    </p:spTree>
    <p:extLst>
      <p:ext uri="{BB962C8B-B14F-4D97-AF65-F5344CB8AC3E}">
        <p14:creationId xmlns:p14="http://schemas.microsoft.com/office/powerpoint/2010/main" val="2187613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20</a:t>
            </a:fld>
            <a:endParaRPr lang="es-ES"/>
          </a:p>
        </p:txBody>
      </p:sp>
    </p:spTree>
    <p:extLst>
      <p:ext uri="{BB962C8B-B14F-4D97-AF65-F5344CB8AC3E}">
        <p14:creationId xmlns:p14="http://schemas.microsoft.com/office/powerpoint/2010/main" val="1477667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21</a:t>
            </a:fld>
            <a:endParaRPr lang="es-ES"/>
          </a:p>
        </p:txBody>
      </p:sp>
    </p:spTree>
    <p:extLst>
      <p:ext uri="{BB962C8B-B14F-4D97-AF65-F5344CB8AC3E}">
        <p14:creationId xmlns:p14="http://schemas.microsoft.com/office/powerpoint/2010/main" val="2714480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22</a:t>
            </a:fld>
            <a:endParaRPr lang="es-ES"/>
          </a:p>
        </p:txBody>
      </p:sp>
    </p:spTree>
    <p:extLst>
      <p:ext uri="{BB962C8B-B14F-4D97-AF65-F5344CB8AC3E}">
        <p14:creationId xmlns:p14="http://schemas.microsoft.com/office/powerpoint/2010/main" val="1467517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23</a:t>
            </a:fld>
            <a:endParaRPr lang="es-ES"/>
          </a:p>
        </p:txBody>
      </p:sp>
    </p:spTree>
    <p:extLst>
      <p:ext uri="{BB962C8B-B14F-4D97-AF65-F5344CB8AC3E}">
        <p14:creationId xmlns:p14="http://schemas.microsoft.com/office/powerpoint/2010/main" val="1900724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24</a:t>
            </a:fld>
            <a:endParaRPr lang="es-ES"/>
          </a:p>
        </p:txBody>
      </p:sp>
    </p:spTree>
    <p:extLst>
      <p:ext uri="{BB962C8B-B14F-4D97-AF65-F5344CB8AC3E}">
        <p14:creationId xmlns:p14="http://schemas.microsoft.com/office/powerpoint/2010/main" val="4141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25</a:t>
            </a:fld>
            <a:endParaRPr lang="es-ES"/>
          </a:p>
        </p:txBody>
      </p:sp>
    </p:spTree>
    <p:extLst>
      <p:ext uri="{BB962C8B-B14F-4D97-AF65-F5344CB8AC3E}">
        <p14:creationId xmlns:p14="http://schemas.microsoft.com/office/powerpoint/2010/main" val="2051287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26</a:t>
            </a:fld>
            <a:endParaRPr lang="es-ES"/>
          </a:p>
        </p:txBody>
      </p:sp>
    </p:spTree>
    <p:extLst>
      <p:ext uri="{BB962C8B-B14F-4D97-AF65-F5344CB8AC3E}">
        <p14:creationId xmlns:p14="http://schemas.microsoft.com/office/powerpoint/2010/main" val="422066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Comenzamos la comparativa con CLARANS contra PAM</a:t>
            </a:r>
          </a:p>
          <a:p>
            <a:endParaRPr lang="es-ES" dirty="0"/>
          </a:p>
          <a:p>
            <a:r>
              <a:rPr lang="es-ES" dirty="0"/>
              <a:t>PAM es completamente ineficiente si se aplica directamente en grandes conjuntos </a:t>
            </a:r>
          </a:p>
          <a:p>
            <a:endParaRPr lang="es-ES" dirty="0"/>
          </a:p>
          <a:p>
            <a:r>
              <a:rPr lang="es-ES" dirty="0"/>
              <a:t>Los investigadores quisieron extender esta comparativa sobre pequeños conjuntos de datos donde como se puede ver en la imagen de la derecha, </a:t>
            </a:r>
          </a:p>
          <a:p>
            <a:r>
              <a:rPr lang="es-ES" dirty="0"/>
              <a:t>ya para un conjunto de 40 objetos vence CLARANS y la diferencia entre ambos crece exponencialmente a medida que aumenta el conjunto</a:t>
            </a:r>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27</a:t>
            </a:fld>
            <a:endParaRPr lang="es-ES"/>
          </a:p>
        </p:txBody>
      </p:sp>
    </p:spTree>
    <p:extLst>
      <p:ext uri="{BB962C8B-B14F-4D97-AF65-F5344CB8AC3E}">
        <p14:creationId xmlns:p14="http://schemas.microsoft.com/office/powerpoint/2010/main" val="4085167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Tras las diversas pruebas CLARANS ha mostrado un mejor rendimiento en la calidad de resultados para cualquier tamaño</a:t>
            </a:r>
          </a:p>
          <a:p>
            <a:r>
              <a:rPr lang="es-ES" dirty="0"/>
              <a:t>De conjunto en comparación con CLARA</a:t>
            </a:r>
          </a:p>
          <a:p>
            <a:endParaRPr lang="es-ES" dirty="0"/>
          </a:p>
          <a:p>
            <a:r>
              <a:rPr lang="es-ES" dirty="0"/>
              <a:t>En la imagen de la derecha podemos ver que lo que realmente penaliza a CLARA es el número de </a:t>
            </a:r>
            <a:r>
              <a:rPr lang="es-ES" dirty="0" err="1"/>
              <a:t>clusters</a:t>
            </a:r>
            <a:endParaRPr lang="es-ES" dirty="0"/>
          </a:p>
          <a:p>
            <a:r>
              <a:rPr lang="es-ES" dirty="0"/>
              <a:t>Si mantenemos fijo el numero de clústeres la diferencia entre ambos se acorta a medida que crece el número de objetos</a:t>
            </a:r>
          </a:p>
          <a:p>
            <a:endParaRPr lang="es-ES" dirty="0"/>
          </a:p>
          <a:p>
            <a:r>
              <a:rPr lang="es-ES" dirty="0"/>
              <a:t>Existen ocasiones en la que CLARANS requiere un poco de más tiempo para finalizar su ejecución completa</a:t>
            </a:r>
          </a:p>
          <a:p>
            <a:r>
              <a:rPr lang="es-ES" dirty="0"/>
              <a:t>Sin embargo se extendió su estudio dándoles a ambos el mismo tiempo de ejecución y se mostró (como se puede ver en la imagen de la derecha)</a:t>
            </a:r>
          </a:p>
          <a:p>
            <a:r>
              <a:rPr lang="es-ES" dirty="0"/>
              <a:t>Que CLARANS es capaz de encontrar mejores agrupaciones en menos tiempo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28</a:t>
            </a:fld>
            <a:endParaRPr lang="es-ES"/>
          </a:p>
        </p:txBody>
      </p:sp>
    </p:spTree>
    <p:extLst>
      <p:ext uri="{BB962C8B-B14F-4D97-AF65-F5344CB8AC3E}">
        <p14:creationId xmlns:p14="http://schemas.microsoft.com/office/powerpoint/2010/main" val="4125460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29</a:t>
            </a:fld>
            <a:endParaRPr lang="es-ES"/>
          </a:p>
        </p:txBody>
      </p:sp>
    </p:spTree>
    <p:extLst>
      <p:ext uri="{BB962C8B-B14F-4D97-AF65-F5344CB8AC3E}">
        <p14:creationId xmlns:p14="http://schemas.microsoft.com/office/powerpoint/2010/main" val="390265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hablar del algoritmo en sí, </a:t>
            </a:r>
            <a:r>
              <a:rPr lang="es-ES"/>
              <a:t>sus autores son:</a:t>
            </a:r>
            <a:endParaRPr lang="es-ES" dirty="0"/>
          </a:p>
          <a:p>
            <a:endParaRPr lang="es-ES" dirty="0"/>
          </a:p>
          <a:p>
            <a:r>
              <a:rPr lang="es-ES" dirty="0"/>
              <a:t>	</a:t>
            </a:r>
            <a:r>
              <a:rPr lang="es-ES" dirty="0" err="1"/>
              <a:t>Raymon</a:t>
            </a:r>
            <a:r>
              <a:rPr lang="es-ES" dirty="0"/>
              <a:t> es profesor de Ciencias de la Computación en la Universidad de Columbia Británica y director del Instituto de Ciencias de los Datos</a:t>
            </a:r>
          </a:p>
          <a:p>
            <a:endParaRPr lang="es-ES" dirty="0"/>
          </a:p>
          <a:p>
            <a:r>
              <a:rPr lang="en-US" dirty="0">
                <a:effectLst/>
                <a:latin typeface="Calibri" panose="020F0502020204030204" pitchFamily="34" charset="0"/>
                <a:cs typeface="Calibri" panose="020F0502020204030204" pitchFamily="34" charset="0"/>
              </a:rPr>
              <a:t>	Jiawei es </a:t>
            </a:r>
            <a:r>
              <a:rPr lang="en-US" dirty="0" err="1">
                <a:effectLst/>
                <a:latin typeface="Calibri" panose="020F0502020204030204" pitchFamily="34" charset="0"/>
                <a:cs typeface="Calibri" panose="020F0502020204030204" pitchFamily="34" charset="0"/>
              </a:rPr>
              <a:t>profesor</a:t>
            </a:r>
            <a:r>
              <a:rPr lang="en-US" dirty="0">
                <a:effectLst/>
                <a:latin typeface="Calibri" panose="020F0502020204030204" pitchFamily="34" charset="0"/>
                <a:cs typeface="Calibri" panose="020F0502020204030204" pitchFamily="34" charset="0"/>
              </a:rPr>
              <a:t> de </a:t>
            </a:r>
            <a:r>
              <a:rPr lang="en-US" dirty="0" err="1">
                <a:effectLst/>
                <a:latin typeface="Calibri" panose="020F0502020204030204" pitchFamily="34" charset="0"/>
                <a:cs typeface="Calibri" panose="020F0502020204030204" pitchFamily="34" charset="0"/>
              </a:rPr>
              <a:t>ciencias</a:t>
            </a:r>
            <a:r>
              <a:rPr lang="en-US" dirty="0">
                <a:effectLst/>
                <a:latin typeface="Calibri" panose="020F0502020204030204" pitchFamily="34" charset="0"/>
                <a:cs typeface="Calibri" panose="020F0502020204030204" pitchFamily="34" charset="0"/>
              </a:rPr>
              <a:t> de la </a:t>
            </a:r>
            <a:r>
              <a:rPr lang="en-US" dirty="0" err="1">
                <a:effectLst/>
                <a:latin typeface="Calibri" panose="020F0502020204030204" pitchFamily="34" charset="0"/>
                <a:cs typeface="Calibri" panose="020F0502020204030204" pitchFamily="34" charset="0"/>
              </a:rPr>
              <a:t>computación</a:t>
            </a:r>
            <a:r>
              <a:rPr lang="en-US" dirty="0">
                <a:effectLst/>
                <a:latin typeface="Calibri" panose="020F0502020204030204" pitchFamily="34" charset="0"/>
                <a:cs typeface="Calibri" panose="020F0502020204030204" pitchFamily="34" charset="0"/>
              </a:rPr>
              <a:t> </a:t>
            </a:r>
            <a:r>
              <a:rPr lang="en-US" dirty="0" err="1">
                <a:effectLst/>
                <a:latin typeface="Calibri" panose="020F0502020204030204" pitchFamily="34" charset="0"/>
                <a:cs typeface="Calibri" panose="020F0502020204030204" pitchFamily="34" charset="0"/>
              </a:rPr>
              <a:t>en</a:t>
            </a:r>
            <a:r>
              <a:rPr lang="en-US" dirty="0">
                <a:effectLst/>
                <a:latin typeface="Calibri" panose="020F0502020204030204" pitchFamily="34" charset="0"/>
                <a:cs typeface="Calibri" panose="020F0502020204030204" pitchFamily="34" charset="0"/>
              </a:rPr>
              <a:t> la Universidad de Illinois</a:t>
            </a:r>
            <a:endParaRPr lang="en-U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a:t>
            </a:fld>
            <a:endParaRPr lang="es-ES"/>
          </a:p>
        </p:txBody>
      </p:sp>
    </p:spTree>
    <p:extLst>
      <p:ext uri="{BB962C8B-B14F-4D97-AF65-F5344CB8AC3E}">
        <p14:creationId xmlns:p14="http://schemas.microsoft.com/office/powerpoint/2010/main" val="652041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30</a:t>
            </a:fld>
            <a:endParaRPr lang="es-ES"/>
          </a:p>
        </p:txBody>
      </p:sp>
    </p:spTree>
    <p:extLst>
      <p:ext uri="{BB962C8B-B14F-4D97-AF65-F5344CB8AC3E}">
        <p14:creationId xmlns:p14="http://schemas.microsoft.com/office/powerpoint/2010/main" val="3265735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31</a:t>
            </a:fld>
            <a:endParaRPr lang="es-ES"/>
          </a:p>
        </p:txBody>
      </p:sp>
    </p:spTree>
    <p:extLst>
      <p:ext uri="{BB962C8B-B14F-4D97-AF65-F5344CB8AC3E}">
        <p14:creationId xmlns:p14="http://schemas.microsoft.com/office/powerpoint/2010/main" val="532933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32</a:t>
            </a:fld>
            <a:endParaRPr lang="es-ES"/>
          </a:p>
        </p:txBody>
      </p:sp>
    </p:spTree>
    <p:extLst>
      <p:ext uri="{BB962C8B-B14F-4D97-AF65-F5344CB8AC3E}">
        <p14:creationId xmlns:p14="http://schemas.microsoft.com/office/powerpoint/2010/main" val="4308562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33</a:t>
            </a:fld>
            <a:endParaRPr lang="es-ES"/>
          </a:p>
        </p:txBody>
      </p:sp>
    </p:spTree>
    <p:extLst>
      <p:ext uri="{BB962C8B-B14F-4D97-AF65-F5344CB8AC3E}">
        <p14:creationId xmlns:p14="http://schemas.microsoft.com/office/powerpoint/2010/main" val="1314031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34</a:t>
            </a:fld>
            <a:endParaRPr lang="es-ES"/>
          </a:p>
        </p:txBody>
      </p:sp>
    </p:spTree>
    <p:extLst>
      <p:ext uri="{BB962C8B-B14F-4D97-AF65-F5344CB8AC3E}">
        <p14:creationId xmlns:p14="http://schemas.microsoft.com/office/powerpoint/2010/main" val="2993462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35</a:t>
            </a:fld>
            <a:endParaRPr lang="es-ES"/>
          </a:p>
        </p:txBody>
      </p:sp>
    </p:spTree>
    <p:extLst>
      <p:ext uri="{BB962C8B-B14F-4D97-AF65-F5344CB8AC3E}">
        <p14:creationId xmlns:p14="http://schemas.microsoft.com/office/powerpoint/2010/main" val="2176208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36</a:t>
            </a:fld>
            <a:endParaRPr lang="es-ES"/>
          </a:p>
        </p:txBody>
      </p:sp>
    </p:spTree>
    <p:extLst>
      <p:ext uri="{BB962C8B-B14F-4D97-AF65-F5344CB8AC3E}">
        <p14:creationId xmlns:p14="http://schemas.microsoft.com/office/powerpoint/2010/main" val="2465930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37</a:t>
            </a:fld>
            <a:endParaRPr lang="es-ES"/>
          </a:p>
        </p:txBody>
      </p:sp>
    </p:spTree>
    <p:extLst>
      <p:ext uri="{BB962C8B-B14F-4D97-AF65-F5344CB8AC3E}">
        <p14:creationId xmlns:p14="http://schemas.microsoft.com/office/powerpoint/2010/main" val="2154312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Tras las diversas pruebas CLARANS ha mostrado un mejor rendimiento en la calidad de resultados para cualquier tamaño</a:t>
            </a:r>
          </a:p>
          <a:p>
            <a:r>
              <a:rPr lang="es-ES" dirty="0"/>
              <a:t>De conjunto en comparación con CLARA</a:t>
            </a:r>
          </a:p>
          <a:p>
            <a:endParaRPr lang="es-ES" dirty="0"/>
          </a:p>
          <a:p>
            <a:r>
              <a:rPr lang="es-ES" dirty="0"/>
              <a:t>En la imagen de la derecha podemos ver que lo que realmente penaliza a CLARA es el número de </a:t>
            </a:r>
            <a:r>
              <a:rPr lang="es-ES" dirty="0" err="1"/>
              <a:t>clusters</a:t>
            </a:r>
            <a:endParaRPr lang="es-ES" dirty="0"/>
          </a:p>
          <a:p>
            <a:r>
              <a:rPr lang="es-ES" dirty="0"/>
              <a:t>Si mantenemos fijo el numero de clústeres la diferencia entre ambos se acorta a medida que crece el número de objetos</a:t>
            </a:r>
          </a:p>
          <a:p>
            <a:endParaRPr lang="es-ES" dirty="0"/>
          </a:p>
          <a:p>
            <a:r>
              <a:rPr lang="es-ES" dirty="0"/>
              <a:t>Existen ocasiones en la que CLARANS requiere un poco de más tiempo para finalizar su ejecución completa</a:t>
            </a:r>
          </a:p>
          <a:p>
            <a:r>
              <a:rPr lang="es-ES" dirty="0"/>
              <a:t>Sin embargo se extendió su estudio dándoles a ambos el mismo tiempo de ejecución y se mostró (como se puede ver en la imagen de la derecha)</a:t>
            </a:r>
          </a:p>
          <a:p>
            <a:r>
              <a:rPr lang="es-ES" dirty="0"/>
              <a:t>Que CLARANS es capaz de encontrar mejores agrupaciones en menos tiempo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38</a:t>
            </a:fld>
            <a:endParaRPr lang="es-ES"/>
          </a:p>
        </p:txBody>
      </p:sp>
    </p:spTree>
    <p:extLst>
      <p:ext uri="{BB962C8B-B14F-4D97-AF65-F5344CB8AC3E}">
        <p14:creationId xmlns:p14="http://schemas.microsoft.com/office/powerpoint/2010/main" val="10215137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39</a:t>
            </a:fld>
            <a:endParaRPr lang="es-ES"/>
          </a:p>
        </p:txBody>
      </p:sp>
    </p:spTree>
    <p:extLst>
      <p:ext uri="{BB962C8B-B14F-4D97-AF65-F5344CB8AC3E}">
        <p14:creationId xmlns:p14="http://schemas.microsoft.com/office/powerpoint/2010/main" val="3632137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como funciona CLARANS? Básicamente CLARANS es una modificación sustancial de la implementación del algoritmo de CLARA</a:t>
            </a:r>
          </a:p>
          <a:p>
            <a:endParaRPr lang="es-ES" dirty="0"/>
          </a:p>
          <a:p>
            <a:r>
              <a:rPr lang="es-ES" dirty="0"/>
              <a:t>Que a su vez es una modificación del algoritmo de PAM</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4</a:t>
            </a:fld>
            <a:endParaRPr lang="es-ES"/>
          </a:p>
        </p:txBody>
      </p:sp>
    </p:spTree>
    <p:extLst>
      <p:ext uri="{BB962C8B-B14F-4D97-AF65-F5344CB8AC3E}">
        <p14:creationId xmlns:p14="http://schemas.microsoft.com/office/powerpoint/2010/main" val="3612569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40</a:t>
            </a:fld>
            <a:endParaRPr lang="es-ES"/>
          </a:p>
        </p:txBody>
      </p:sp>
    </p:spTree>
    <p:extLst>
      <p:ext uri="{BB962C8B-B14F-4D97-AF65-F5344CB8AC3E}">
        <p14:creationId xmlns:p14="http://schemas.microsoft.com/office/powerpoint/2010/main" val="79654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diferencia entre CLARA y PAM es que mientras PAM se ejecuta sobre todo el grafico a analizar</a:t>
            </a:r>
          </a:p>
          <a:p>
            <a:r>
              <a:rPr lang="es-ES" dirty="0"/>
              <a:t>CLARA se aplica sobre pequeñas muestras del grafo</a:t>
            </a:r>
          </a:p>
          <a:p>
            <a:endParaRPr lang="es-ES" dirty="0"/>
          </a:p>
          <a:p>
            <a:r>
              <a:rPr lang="es-ES" dirty="0"/>
              <a:t>En cuanto al funcionamiento de PAM es justo los que podéis ver en la imagen de la derecha, que os debe sonar mucho ya que</a:t>
            </a:r>
          </a:p>
          <a:p>
            <a:r>
              <a:rPr lang="es-ES" dirty="0"/>
              <a:t>Básicamente PAM es la aplicación práctica del algoritmo k-</a:t>
            </a:r>
            <a:r>
              <a:rPr lang="es-ES" dirty="0" err="1"/>
              <a:t>meloids</a:t>
            </a:r>
            <a:r>
              <a:rPr lang="es-ES" dirty="0"/>
              <a:t> que no lo vamos a explicar ahora ya que lo vimos extensamente en clases de teoría</a:t>
            </a:r>
          </a:p>
          <a:p>
            <a:endParaRPr lang="es-ES" dirty="0"/>
          </a:p>
          <a:p>
            <a:r>
              <a:rPr lang="es-ES" dirty="0"/>
              <a:t>Respecto al funcionamiento de CLARANS mi compañero os lo va a explicar a continuación con mayor exactitud</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5</a:t>
            </a:fld>
            <a:endParaRPr lang="es-ES"/>
          </a:p>
        </p:txBody>
      </p:sp>
    </p:spTree>
    <p:extLst>
      <p:ext uri="{BB962C8B-B14F-4D97-AF65-F5344CB8AC3E}">
        <p14:creationId xmlns:p14="http://schemas.microsoft.com/office/powerpoint/2010/main" val="282927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Y visto lo anterior cual es el problema de CLARAN?</a:t>
            </a:r>
          </a:p>
          <a:p>
            <a:endParaRPr lang="es-ES" dirty="0"/>
          </a:p>
          <a:p>
            <a:pPr algn="l"/>
            <a:r>
              <a:rPr lang="es-ES" dirty="0"/>
              <a:t>Pues a pesar de que examina menos vecinos que PAM, </a:t>
            </a:r>
            <a:r>
              <a:rPr lang="es-ES" sz="1800" b="0" i="0" u="none" strike="noStrike" baseline="0" dirty="0">
                <a:solidFill>
                  <a:srgbClr val="2E2C2C"/>
                </a:solidFill>
                <a:latin typeface="Arial" panose="020B0604020202020204" pitchFamily="34" charset="0"/>
              </a:rPr>
              <a:t>problema</a:t>
            </a:r>
          </a:p>
          <a:p>
            <a:pPr algn="l"/>
            <a:r>
              <a:rPr lang="es-ES" sz="1800" b="0" i="0" u="none" strike="noStrike" baseline="0" dirty="0">
                <a:solidFill>
                  <a:srgbClr val="2E2C2C"/>
                </a:solidFill>
                <a:latin typeface="Arial" panose="020B0604020202020204" pitchFamily="34" charset="0"/>
              </a:rPr>
              <a:t>radica en que la búsqueda está completamente restringida a esta primera elección de</a:t>
            </a:r>
          </a:p>
          <a:p>
            <a:pPr algn="l"/>
            <a:r>
              <a:rPr lang="es-ES" sz="1800" b="0" i="0" u="none" strike="noStrike" baseline="0" dirty="0">
                <a:solidFill>
                  <a:srgbClr val="2E2C2C"/>
                </a:solidFill>
                <a:latin typeface="Arial" panose="020B0604020202020204" pitchFamily="34" charset="0"/>
              </a:rPr>
              <a:t>muestreo que se realizó inicialmente.</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6</a:t>
            </a:fld>
            <a:endParaRPr lang="es-ES"/>
          </a:p>
        </p:txBody>
      </p:sp>
    </p:spTree>
    <p:extLst>
      <p:ext uri="{BB962C8B-B14F-4D97-AF65-F5344CB8AC3E}">
        <p14:creationId xmlns:p14="http://schemas.microsoft.com/office/powerpoint/2010/main" val="26416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7</a:t>
            </a:fld>
            <a:endParaRPr lang="es-ES"/>
          </a:p>
        </p:txBody>
      </p:sp>
    </p:spTree>
    <p:extLst>
      <p:ext uri="{BB962C8B-B14F-4D97-AF65-F5344CB8AC3E}">
        <p14:creationId xmlns:p14="http://schemas.microsoft.com/office/powerpoint/2010/main" val="1554926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CLARANS es un algoritmo de agrupamiento de individuos de un conjunto que tienen características similares entre sí. Este proceso se realiza en base a reglas de asociación por cercanía a un </a:t>
            </a:r>
            <a:r>
              <a:rPr lang="es-MX" dirty="0" err="1"/>
              <a:t>medoide</a:t>
            </a:r>
            <a:r>
              <a:rPr lang="es-MX"/>
              <a:t>.</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8</a:t>
            </a:fld>
            <a:endParaRPr lang="es-ES"/>
          </a:p>
        </p:txBody>
      </p:sp>
    </p:spTree>
    <p:extLst>
      <p:ext uri="{BB962C8B-B14F-4D97-AF65-F5344CB8AC3E}">
        <p14:creationId xmlns:p14="http://schemas.microsoft.com/office/powerpoint/2010/main" val="4085431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El algoritmo busca encontrar cierta aleatoriedad en los pasos de su búsqueda, el grupo obtenido después de sustituirlo a un </a:t>
            </a:r>
            <a:r>
              <a:rPr lang="es-MX" dirty="0" err="1"/>
              <a:t>medoide</a:t>
            </a:r>
            <a:r>
              <a:rPr lang="es-MX" dirty="0"/>
              <a:t> se llama el vecino del agrupamiento actual. Si durante el proceso el individuo encuentra un vecino mejor, el algoritmo lo traspasa al nodo vecino y comienza de nuevo, si no lo encontrara pararía el agrupamiento que estuviera llevando a cabo y se produciría un óptimo local o Clúster</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9</a:t>
            </a:fld>
            <a:endParaRPr lang="es-ES"/>
          </a:p>
        </p:txBody>
      </p:sp>
    </p:spTree>
    <p:extLst>
      <p:ext uri="{BB962C8B-B14F-4D97-AF65-F5344CB8AC3E}">
        <p14:creationId xmlns:p14="http://schemas.microsoft.com/office/powerpoint/2010/main" val="3881106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4.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a:blip r:embed="rId3"/>
          <a:srcRect l="22413" r="22413"/>
          <a:stretch/>
        </p:blipFill>
        <p:spPr>
          <a:xfrm>
            <a:off x="6516914" y="0"/>
            <a:ext cx="5675085" cy="6858000"/>
          </a:xfrm>
        </p:spPr>
      </p:pic>
      <p:pic>
        <p:nvPicPr>
          <p:cNvPr id="5" name="Marcador de posición de imagen 4">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a:blip r:embed="rId4"/>
          <a:srcRect l="10556" r="10556"/>
          <a:stretch/>
        </p:blipFill>
        <p:spPr>
          <a:xfrm>
            <a:off x="0" y="-1"/>
            <a:ext cx="8115300" cy="6858001"/>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167823" y="4801130"/>
            <a:ext cx="5979205" cy="1451331"/>
          </a:xfrm>
        </p:spPr>
        <p:txBody>
          <a:bodyPr rtlCol="0"/>
          <a:lstStyle/>
          <a:p>
            <a:pPr marL="0" indent="0" rtl="0">
              <a:spcBef>
                <a:spcPts val="0"/>
              </a:spcBef>
              <a:buNone/>
            </a:pPr>
            <a:r>
              <a:rPr lang="es-ES" sz="2800" b="1" dirty="0">
                <a:solidFill>
                  <a:schemeClr val="bg1"/>
                </a:solidFill>
                <a:effectLst>
                  <a:outerShdw blurRad="38100" dist="38100" dir="2700000" algn="tl">
                    <a:srgbClr val="000000">
                      <a:alpha val="43137"/>
                    </a:srgbClr>
                  </a:outerShdw>
                </a:effectLst>
              </a:rPr>
              <a:t>Tratamiento Inteligente de Datos</a:t>
            </a: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r>
              <a:rPr lang="es-ES" dirty="0">
                <a:solidFill>
                  <a:schemeClr val="bg1"/>
                </a:solidFill>
              </a:rPr>
              <a:t>Álvaro  de la Flor Bonilla</a:t>
            </a:r>
          </a:p>
          <a:p>
            <a:pPr marL="0" indent="0" rtl="0">
              <a:spcBef>
                <a:spcPts val="0"/>
              </a:spcBef>
              <a:buNone/>
            </a:pPr>
            <a:r>
              <a:rPr lang="es-ES" dirty="0">
                <a:solidFill>
                  <a:schemeClr val="bg1"/>
                </a:solidFill>
              </a:rPr>
              <a:t>Antonio Manuel Salvat Pérez</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a:xfrm>
            <a:off x="167823" y="3972482"/>
            <a:ext cx="5005614" cy="822960"/>
          </a:xfrm>
        </p:spPr>
        <p:txBody>
          <a:bodyPr rtlCol="0"/>
          <a:lstStyle/>
          <a:p>
            <a:pPr rtl="0"/>
            <a:r>
              <a:rPr lang="es-ES" sz="6000" dirty="0">
                <a:solidFill>
                  <a:schemeClr val="bg1"/>
                </a:solidFill>
                <a:effectLst>
                  <a:outerShdw blurRad="38100" dist="38100" dir="2700000" algn="tl">
                    <a:srgbClr val="000000">
                      <a:alpha val="43137"/>
                    </a:srgbClr>
                  </a:outerShdw>
                </a:effectLst>
              </a:rPr>
              <a:t>CLARANS</a:t>
            </a:r>
          </a:p>
        </p:txBody>
      </p:sp>
      <p:sp>
        <p:nvSpPr>
          <p:cNvPr id="12" name="Marcador de número de diapositiva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a:t>
            </a:fld>
            <a:endParaRPr lang="es-ES" sz="1200">
              <a:solidFill>
                <a:schemeClr val="bg1"/>
              </a:solidFill>
            </a:endParaRPr>
          </a:p>
        </p:txBody>
      </p:sp>
      <p:pic>
        <p:nvPicPr>
          <p:cNvPr id="8" name="Imagen 7">
            <a:extLst>
              <a:ext uri="{FF2B5EF4-FFF2-40B4-BE49-F238E27FC236}">
                <a16:creationId xmlns:a16="http://schemas.microsoft.com/office/drawing/2014/main" id="{77669B69-4E5A-484F-BC5A-BAC8A7BEE538}"/>
              </a:ext>
            </a:extLst>
          </p:cNvPr>
          <p:cNvPicPr>
            <a:picLocks noChangeAspect="1"/>
          </p:cNvPicPr>
          <p:nvPr/>
        </p:nvPicPr>
        <p:blipFill>
          <a:blip r:embed="rId5"/>
          <a:srcRect/>
          <a:stretch/>
        </p:blipFill>
        <p:spPr>
          <a:xfrm>
            <a:off x="10727814" y="142917"/>
            <a:ext cx="1327766" cy="535766"/>
          </a:xfrm>
          <a:prstGeom prst="rect">
            <a:avLst/>
          </a:prstGeom>
        </p:spPr>
      </p:pic>
      <p:pic>
        <p:nvPicPr>
          <p:cNvPr id="19" name="Imagen 18">
            <a:extLst>
              <a:ext uri="{FF2B5EF4-FFF2-40B4-BE49-F238E27FC236}">
                <a16:creationId xmlns:a16="http://schemas.microsoft.com/office/drawing/2014/main" id="{0924F642-D467-47C0-B437-8CE8B4C774A2}"/>
              </a:ext>
            </a:extLst>
          </p:cNvPr>
          <p:cNvPicPr>
            <a:picLocks noChangeAspect="1"/>
          </p:cNvPicPr>
          <p:nvPr/>
        </p:nvPicPr>
        <p:blipFill rotWithShape="1">
          <a:blip r:embed="rId6">
            <a:biLevel thresh="50000"/>
          </a:blip>
          <a:srcRect l="17778" t="14947" r="12524" b="13823"/>
          <a:stretch/>
        </p:blipFill>
        <p:spPr>
          <a:xfrm>
            <a:off x="5173437" y="4106700"/>
            <a:ext cx="1908764" cy="1950680"/>
          </a:xfrm>
          <a:prstGeom prst="rect">
            <a:avLst/>
          </a:prstGeom>
        </p:spPr>
      </p:pic>
    </p:spTree>
    <p:extLst>
      <p:ext uri="{BB962C8B-B14F-4D97-AF65-F5344CB8AC3E}">
        <p14:creationId xmlns:p14="http://schemas.microsoft.com/office/powerpoint/2010/main" val="16243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10</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PARÁMETROS DE ENTRADA</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1095805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5" name="Imagen 4">
            <a:extLst>
              <a:ext uri="{FF2B5EF4-FFF2-40B4-BE49-F238E27FC236}">
                <a16:creationId xmlns:a16="http://schemas.microsoft.com/office/drawing/2014/main" id="{6D7F9F3F-C554-4B15-8B98-4215E4AE775C}"/>
              </a:ext>
            </a:extLst>
          </p:cNvPr>
          <p:cNvPicPr>
            <a:picLocks noChangeAspect="1"/>
          </p:cNvPicPr>
          <p:nvPr/>
        </p:nvPicPr>
        <p:blipFill>
          <a:blip r:embed="rId4"/>
          <a:stretch>
            <a:fillRect/>
          </a:stretch>
        </p:blipFill>
        <p:spPr>
          <a:xfrm>
            <a:off x="2148615" y="2021615"/>
            <a:ext cx="1610585" cy="1610585"/>
          </a:xfrm>
          <a:prstGeom prst="rect">
            <a:avLst/>
          </a:prstGeom>
        </p:spPr>
      </p:pic>
      <p:pic>
        <p:nvPicPr>
          <p:cNvPr id="8" name="Gráfico 7" descr="Estadísticas RTL">
            <a:extLst>
              <a:ext uri="{FF2B5EF4-FFF2-40B4-BE49-F238E27FC236}">
                <a16:creationId xmlns:a16="http://schemas.microsoft.com/office/drawing/2014/main" id="{0AB42116-F9DE-4DF0-B031-60C0DA0AB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23199" y="2021615"/>
            <a:ext cx="1610585" cy="1610585"/>
          </a:xfrm>
          <a:prstGeom prst="rect">
            <a:avLst/>
          </a:prstGeom>
        </p:spPr>
      </p:pic>
      <p:sp>
        <p:nvSpPr>
          <p:cNvPr id="9" name="CuadroTexto 8">
            <a:extLst>
              <a:ext uri="{FF2B5EF4-FFF2-40B4-BE49-F238E27FC236}">
                <a16:creationId xmlns:a16="http://schemas.microsoft.com/office/drawing/2014/main" id="{FF41F60C-5E60-4EBA-B0C1-B68511E55CE6}"/>
              </a:ext>
            </a:extLst>
          </p:cNvPr>
          <p:cNvSpPr txBox="1"/>
          <p:nvPr/>
        </p:nvSpPr>
        <p:spPr>
          <a:xfrm>
            <a:off x="1892300" y="4427597"/>
            <a:ext cx="2882900" cy="584775"/>
          </a:xfrm>
          <a:prstGeom prst="rect">
            <a:avLst/>
          </a:prstGeom>
          <a:noFill/>
        </p:spPr>
        <p:txBody>
          <a:bodyPr wrap="square" rtlCol="0">
            <a:spAutoFit/>
          </a:bodyPr>
          <a:lstStyle/>
          <a:p>
            <a:r>
              <a:rPr lang="es-ES" sz="3200" b="1" i="1" dirty="0" err="1"/>
              <a:t>maxNeighbor</a:t>
            </a:r>
            <a:endParaRPr lang="es-ES" sz="3200" b="1" i="1" dirty="0"/>
          </a:p>
        </p:txBody>
      </p:sp>
      <p:sp>
        <p:nvSpPr>
          <p:cNvPr id="19" name="CuadroTexto 18">
            <a:extLst>
              <a:ext uri="{FF2B5EF4-FFF2-40B4-BE49-F238E27FC236}">
                <a16:creationId xmlns:a16="http://schemas.microsoft.com/office/drawing/2014/main" id="{F83F88A4-BC12-4A74-AEE9-DC385F864FA6}"/>
              </a:ext>
            </a:extLst>
          </p:cNvPr>
          <p:cNvSpPr txBox="1"/>
          <p:nvPr/>
        </p:nvSpPr>
        <p:spPr>
          <a:xfrm>
            <a:off x="7823199" y="4427596"/>
            <a:ext cx="2882900" cy="584775"/>
          </a:xfrm>
          <a:prstGeom prst="rect">
            <a:avLst/>
          </a:prstGeom>
          <a:noFill/>
        </p:spPr>
        <p:txBody>
          <a:bodyPr wrap="square" rtlCol="0">
            <a:spAutoFit/>
          </a:bodyPr>
          <a:lstStyle/>
          <a:p>
            <a:r>
              <a:rPr lang="es-ES" sz="3200" b="1" i="1" dirty="0" err="1"/>
              <a:t>numLocal</a:t>
            </a:r>
            <a:endParaRPr lang="es-ES" sz="3200" b="1" i="1" dirty="0"/>
          </a:p>
        </p:txBody>
      </p:sp>
    </p:spTree>
    <p:extLst>
      <p:ext uri="{BB962C8B-B14F-4D97-AF65-F5344CB8AC3E}">
        <p14:creationId xmlns:p14="http://schemas.microsoft.com/office/powerpoint/2010/main" val="78640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11</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PASOS - 1</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1095805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22" name="Rectángulo: esquinas redondeadas 21">
            <a:extLst>
              <a:ext uri="{FF2B5EF4-FFF2-40B4-BE49-F238E27FC236}">
                <a16:creationId xmlns:a16="http://schemas.microsoft.com/office/drawing/2014/main" id="{57C07D09-6897-438D-8055-A49978D1CA5A}"/>
              </a:ext>
            </a:extLst>
          </p:cNvPr>
          <p:cNvSpPr/>
          <p:nvPr/>
        </p:nvSpPr>
        <p:spPr>
          <a:xfrm>
            <a:off x="997527" y="1930036"/>
            <a:ext cx="9845964" cy="12931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3600" b="1" dirty="0">
                <a:solidFill>
                  <a:srgbClr val="E7E6E6">
                    <a:lumMod val="50000"/>
                  </a:srgbClr>
                </a:solidFill>
                <a:latin typeface="Raleway" panose="020B0604020202020204" charset="0"/>
                <a:cs typeface="Raleway" panose="020B0604020202020204" charset="0"/>
              </a:rPr>
              <a:t>Paso 1 – Establecemos parámetros de entrada, i = 1 y “</a:t>
            </a:r>
            <a:r>
              <a:rPr lang="es-MX" sz="3600" b="1" dirty="0" err="1">
                <a:solidFill>
                  <a:srgbClr val="E7E6E6">
                    <a:lumMod val="50000"/>
                  </a:srgbClr>
                </a:solidFill>
                <a:latin typeface="Raleway" panose="020B0604020202020204" charset="0"/>
                <a:cs typeface="Raleway" panose="020B0604020202020204" charset="0"/>
              </a:rPr>
              <a:t>mincost</a:t>
            </a:r>
            <a:r>
              <a:rPr lang="es-MX" sz="3600" b="1" dirty="0">
                <a:solidFill>
                  <a:srgbClr val="E7E6E6">
                    <a:lumMod val="50000"/>
                  </a:srgbClr>
                </a:solidFill>
                <a:latin typeface="Raleway" panose="020B0604020202020204" charset="0"/>
                <a:cs typeface="Raleway" panose="020B0604020202020204" charset="0"/>
              </a:rPr>
              <a:t>” = número grande </a:t>
            </a:r>
            <a:endParaRPr lang="es-ES" sz="3600" b="1" dirty="0">
              <a:solidFill>
                <a:srgbClr val="E7E6E6">
                  <a:lumMod val="50000"/>
                </a:srgbClr>
              </a:solidFill>
              <a:latin typeface="Raleway" panose="020B0604020202020204" charset="0"/>
              <a:cs typeface="Raleway" panose="020B0604020202020204" charset="0"/>
            </a:endParaRPr>
          </a:p>
        </p:txBody>
      </p:sp>
      <p:sp>
        <p:nvSpPr>
          <p:cNvPr id="19" name="Rectángulo: esquinas redondeadas 18">
            <a:extLst>
              <a:ext uri="{FF2B5EF4-FFF2-40B4-BE49-F238E27FC236}">
                <a16:creationId xmlns:a16="http://schemas.microsoft.com/office/drawing/2014/main" id="{51459747-2D4D-4871-934E-3309DF3089B1}"/>
              </a:ext>
            </a:extLst>
          </p:cNvPr>
          <p:cNvSpPr/>
          <p:nvPr/>
        </p:nvSpPr>
        <p:spPr>
          <a:xfrm>
            <a:off x="997527" y="4281386"/>
            <a:ext cx="9845964" cy="129315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3600" b="1" dirty="0">
                <a:solidFill>
                  <a:srgbClr val="E7E6E6">
                    <a:lumMod val="50000"/>
                  </a:srgbClr>
                </a:solidFill>
                <a:latin typeface="Raleway" panose="020B0604020202020204" charset="0"/>
                <a:cs typeface="Raleway" panose="020B0604020202020204" charset="0"/>
              </a:rPr>
              <a:t>Paso 2 – Consideramos como “</a:t>
            </a:r>
            <a:r>
              <a:rPr lang="es-MX" sz="3600" b="1" dirty="0" err="1">
                <a:solidFill>
                  <a:srgbClr val="E7E6E6">
                    <a:lumMod val="50000"/>
                  </a:srgbClr>
                </a:solidFill>
                <a:latin typeface="Raleway" panose="020B0604020202020204" charset="0"/>
                <a:cs typeface="Raleway" panose="020B0604020202020204" charset="0"/>
              </a:rPr>
              <a:t>current</a:t>
            </a:r>
            <a:r>
              <a:rPr lang="es-MX" sz="3600" b="1" dirty="0">
                <a:solidFill>
                  <a:srgbClr val="E7E6E6">
                    <a:lumMod val="50000"/>
                  </a:srgbClr>
                </a:solidFill>
                <a:latin typeface="Raleway" panose="020B0604020202020204" charset="0"/>
                <a:cs typeface="Raleway" panose="020B0604020202020204" charset="0"/>
              </a:rPr>
              <a:t>” un vecino aleatorio</a:t>
            </a:r>
            <a:endParaRPr lang="es-ES" sz="3600" b="1"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323858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12</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PASOS - 2</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1095805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8" name="Rectángulo: esquinas redondeadas 7">
            <a:extLst>
              <a:ext uri="{FF2B5EF4-FFF2-40B4-BE49-F238E27FC236}">
                <a16:creationId xmlns:a16="http://schemas.microsoft.com/office/drawing/2014/main" id="{E7626092-CE44-4288-8287-EF562C67E675}"/>
              </a:ext>
            </a:extLst>
          </p:cNvPr>
          <p:cNvSpPr/>
          <p:nvPr/>
        </p:nvSpPr>
        <p:spPr>
          <a:xfrm>
            <a:off x="997527" y="1506986"/>
            <a:ext cx="9845964" cy="8875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dirty="0">
                <a:solidFill>
                  <a:srgbClr val="E7E6E6">
                    <a:lumMod val="50000"/>
                  </a:srgbClr>
                </a:solidFill>
                <a:latin typeface="Raleway" panose="020B0604020202020204" charset="0"/>
                <a:cs typeface="Raleway" panose="020B0604020202020204" charset="0"/>
              </a:rPr>
              <a:t>Paso 3 – “j” a 1</a:t>
            </a:r>
            <a:endParaRPr lang="es-ES" sz="2800" b="1" dirty="0">
              <a:solidFill>
                <a:srgbClr val="E7E6E6">
                  <a:lumMod val="50000"/>
                </a:srgbClr>
              </a:solidFill>
              <a:latin typeface="Raleway" panose="020B0604020202020204" charset="0"/>
              <a:cs typeface="Raleway" panose="020B0604020202020204" charset="0"/>
            </a:endParaRPr>
          </a:p>
        </p:txBody>
      </p:sp>
      <p:sp>
        <p:nvSpPr>
          <p:cNvPr id="11" name="Rectángulo: esquinas redondeadas 10">
            <a:extLst>
              <a:ext uri="{FF2B5EF4-FFF2-40B4-BE49-F238E27FC236}">
                <a16:creationId xmlns:a16="http://schemas.microsoft.com/office/drawing/2014/main" id="{72047E64-BEA8-423E-9A1C-0D39C5A8FBB3}"/>
              </a:ext>
            </a:extLst>
          </p:cNvPr>
          <p:cNvSpPr/>
          <p:nvPr/>
        </p:nvSpPr>
        <p:spPr>
          <a:xfrm>
            <a:off x="997527" y="2663771"/>
            <a:ext cx="9845964" cy="8875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dirty="0">
                <a:solidFill>
                  <a:srgbClr val="E7E6E6">
                    <a:lumMod val="50000"/>
                  </a:srgbClr>
                </a:solidFill>
                <a:latin typeface="Raleway" panose="020B0604020202020204" charset="0"/>
                <a:cs typeface="Raleway" panose="020B0604020202020204" charset="0"/>
              </a:rPr>
              <a:t>Paso 4 – S vecino aleatorio y calculamos coste entre nodos</a:t>
            </a:r>
            <a:endParaRPr lang="es-ES" sz="2800" b="1" dirty="0">
              <a:solidFill>
                <a:srgbClr val="E7E6E6">
                  <a:lumMod val="50000"/>
                </a:srgbClr>
              </a:solidFill>
              <a:latin typeface="Raleway" panose="020B0604020202020204" charset="0"/>
              <a:cs typeface="Raleway" panose="020B0604020202020204" charset="0"/>
            </a:endParaRPr>
          </a:p>
        </p:txBody>
      </p:sp>
      <p:sp>
        <p:nvSpPr>
          <p:cNvPr id="12" name="Rectángulo: esquinas redondeadas 11">
            <a:extLst>
              <a:ext uri="{FF2B5EF4-FFF2-40B4-BE49-F238E27FC236}">
                <a16:creationId xmlns:a16="http://schemas.microsoft.com/office/drawing/2014/main" id="{197F6087-9FF6-4056-94D9-25BD559810DB}"/>
              </a:ext>
            </a:extLst>
          </p:cNvPr>
          <p:cNvSpPr/>
          <p:nvPr/>
        </p:nvSpPr>
        <p:spPr>
          <a:xfrm>
            <a:off x="997527" y="3820556"/>
            <a:ext cx="9845964" cy="8875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dirty="0">
                <a:solidFill>
                  <a:srgbClr val="E7E6E6">
                    <a:lumMod val="50000"/>
                  </a:srgbClr>
                </a:solidFill>
                <a:latin typeface="Raleway" panose="020B0604020202020204" charset="0"/>
                <a:cs typeface="Raleway" panose="020B0604020202020204" charset="0"/>
              </a:rPr>
              <a:t>Paso 5 – Coste S &lt; Coste “</a:t>
            </a:r>
            <a:r>
              <a:rPr lang="es-MX" sz="2800" b="1" dirty="0" err="1">
                <a:solidFill>
                  <a:srgbClr val="E7E6E6">
                    <a:lumMod val="50000"/>
                  </a:srgbClr>
                </a:solidFill>
                <a:latin typeface="Raleway" panose="020B0604020202020204" charset="0"/>
                <a:cs typeface="Raleway" panose="020B0604020202020204" charset="0"/>
              </a:rPr>
              <a:t>current</a:t>
            </a:r>
            <a:r>
              <a:rPr lang="es-MX" sz="2800" b="1" dirty="0">
                <a:solidFill>
                  <a:srgbClr val="E7E6E6">
                    <a:lumMod val="50000"/>
                  </a:srgbClr>
                </a:solidFill>
                <a:latin typeface="Raleway" panose="020B0604020202020204" charset="0"/>
                <a:cs typeface="Raleway" panose="020B0604020202020204" charset="0"/>
              </a:rPr>
              <a:t>” -&gt; S = “</a:t>
            </a:r>
            <a:r>
              <a:rPr lang="es-MX" sz="2800" b="1" dirty="0" err="1">
                <a:solidFill>
                  <a:srgbClr val="E7E6E6">
                    <a:lumMod val="50000"/>
                  </a:srgbClr>
                </a:solidFill>
                <a:latin typeface="Raleway" panose="020B0604020202020204" charset="0"/>
                <a:cs typeface="Raleway" panose="020B0604020202020204" charset="0"/>
              </a:rPr>
              <a:t>current</a:t>
            </a:r>
            <a:r>
              <a:rPr lang="es-MX" sz="2800" b="1" dirty="0">
                <a:solidFill>
                  <a:srgbClr val="E7E6E6">
                    <a:lumMod val="50000"/>
                  </a:srgbClr>
                </a:solidFill>
                <a:latin typeface="Raleway" panose="020B0604020202020204" charset="0"/>
                <a:cs typeface="Raleway" panose="020B0604020202020204" charset="0"/>
              </a:rPr>
              <a:t>”</a:t>
            </a:r>
            <a:endParaRPr lang="es-ES" sz="2800" b="1" dirty="0">
              <a:solidFill>
                <a:srgbClr val="E7E6E6">
                  <a:lumMod val="50000"/>
                </a:srgbClr>
              </a:solidFill>
              <a:latin typeface="Raleway" panose="020B0604020202020204" charset="0"/>
              <a:cs typeface="Raleway" panose="020B0604020202020204" charset="0"/>
            </a:endParaRPr>
          </a:p>
        </p:txBody>
      </p:sp>
      <p:sp>
        <p:nvSpPr>
          <p:cNvPr id="13" name="Rectángulo: esquinas redondeadas 12">
            <a:extLst>
              <a:ext uri="{FF2B5EF4-FFF2-40B4-BE49-F238E27FC236}">
                <a16:creationId xmlns:a16="http://schemas.microsoft.com/office/drawing/2014/main" id="{4E72A8C2-5619-415E-B5A7-F6E79916973F}"/>
              </a:ext>
            </a:extLst>
          </p:cNvPr>
          <p:cNvSpPr/>
          <p:nvPr/>
        </p:nvSpPr>
        <p:spPr>
          <a:xfrm>
            <a:off x="997527" y="4980264"/>
            <a:ext cx="9845964" cy="8875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dirty="0">
                <a:solidFill>
                  <a:srgbClr val="E7E6E6">
                    <a:lumMod val="50000"/>
                  </a:srgbClr>
                </a:solidFill>
                <a:latin typeface="Raleway" panose="020B0604020202020204" charset="0"/>
                <a:cs typeface="Raleway" panose="020B0604020202020204" charset="0"/>
              </a:rPr>
              <a:t>Paso 6 – </a:t>
            </a:r>
            <a:r>
              <a:rPr lang="es-MX" sz="2800" b="1" dirty="0" err="1">
                <a:solidFill>
                  <a:srgbClr val="E7E6E6">
                    <a:lumMod val="50000"/>
                  </a:srgbClr>
                </a:solidFill>
                <a:latin typeface="Raleway" panose="020B0604020202020204" charset="0"/>
                <a:cs typeface="Raleway" panose="020B0604020202020204" charset="0"/>
              </a:rPr>
              <a:t>CostS</a:t>
            </a:r>
            <a:r>
              <a:rPr lang="es-MX" sz="2800" b="1" dirty="0">
                <a:solidFill>
                  <a:srgbClr val="E7E6E6">
                    <a:lumMod val="50000"/>
                  </a:srgbClr>
                </a:solidFill>
                <a:latin typeface="Raleway" panose="020B0604020202020204" charset="0"/>
                <a:cs typeface="Raleway" panose="020B0604020202020204" charset="0"/>
              </a:rPr>
              <a:t> &gt;= </a:t>
            </a:r>
            <a:r>
              <a:rPr lang="es-MX" sz="2800" b="1" dirty="0" err="1">
                <a:solidFill>
                  <a:srgbClr val="E7E6E6">
                    <a:lumMod val="50000"/>
                  </a:srgbClr>
                </a:solidFill>
                <a:latin typeface="Raleway" panose="020B0604020202020204" charset="0"/>
                <a:cs typeface="Raleway" panose="020B0604020202020204" charset="0"/>
              </a:rPr>
              <a:t>Costcurrent</a:t>
            </a:r>
            <a:r>
              <a:rPr lang="es-MX" sz="2800" b="1" dirty="0">
                <a:solidFill>
                  <a:srgbClr val="E7E6E6">
                    <a:lumMod val="50000"/>
                  </a:srgbClr>
                </a:solidFill>
                <a:latin typeface="Raleway" panose="020B0604020202020204" charset="0"/>
                <a:cs typeface="Raleway" panose="020B0604020202020204" charset="0"/>
              </a:rPr>
              <a:t> -&gt; j = j + 1 </a:t>
            </a:r>
          </a:p>
          <a:p>
            <a:pPr lvl="0" algn="ctr"/>
            <a:r>
              <a:rPr lang="es-MX" sz="2800" b="1" dirty="0">
                <a:solidFill>
                  <a:srgbClr val="E7E6E6">
                    <a:lumMod val="50000"/>
                  </a:srgbClr>
                </a:solidFill>
                <a:latin typeface="Raleway" panose="020B0604020202020204" charset="0"/>
                <a:cs typeface="Raleway" panose="020B0604020202020204" charset="0"/>
              </a:rPr>
              <a:t>| j &lt;= </a:t>
            </a:r>
            <a:r>
              <a:rPr lang="es-MX" sz="2800" b="1" dirty="0" err="1">
                <a:solidFill>
                  <a:srgbClr val="E7E6E6">
                    <a:lumMod val="50000"/>
                  </a:srgbClr>
                </a:solidFill>
                <a:latin typeface="Raleway" panose="020B0604020202020204" charset="0"/>
                <a:cs typeface="Raleway" panose="020B0604020202020204" charset="0"/>
              </a:rPr>
              <a:t>maxNeighbor</a:t>
            </a:r>
            <a:r>
              <a:rPr lang="es-MX" sz="2800" b="1" dirty="0">
                <a:solidFill>
                  <a:srgbClr val="E7E6E6">
                    <a:lumMod val="50000"/>
                  </a:srgbClr>
                </a:solidFill>
                <a:latin typeface="Raleway" panose="020B0604020202020204" charset="0"/>
                <a:cs typeface="Raleway" panose="020B0604020202020204" charset="0"/>
              </a:rPr>
              <a:t> -&gt; Paso 4</a:t>
            </a:r>
            <a:endParaRPr lang="es-ES" sz="2800" b="1" dirty="0">
              <a:solidFill>
                <a:srgbClr val="E7E6E6">
                  <a:lumMod val="50000"/>
                </a:srgbClr>
              </a:solidFill>
              <a:latin typeface="Raleway" panose="020B0604020202020204" charset="0"/>
              <a:cs typeface="Raleway" panose="020B0604020202020204" charset="0"/>
            </a:endParaRPr>
          </a:p>
        </p:txBody>
      </p:sp>
      <p:sp>
        <p:nvSpPr>
          <p:cNvPr id="16" name="Rectángulo: esquinas redondeadas 15">
            <a:extLst>
              <a:ext uri="{FF2B5EF4-FFF2-40B4-BE49-F238E27FC236}">
                <a16:creationId xmlns:a16="http://schemas.microsoft.com/office/drawing/2014/main" id="{303F3843-E35C-4ED8-9392-D973767EE6E8}"/>
              </a:ext>
            </a:extLst>
          </p:cNvPr>
          <p:cNvSpPr/>
          <p:nvPr/>
        </p:nvSpPr>
        <p:spPr>
          <a:xfrm>
            <a:off x="8175336" y="249247"/>
            <a:ext cx="2050618" cy="47720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000" b="1" dirty="0">
                <a:solidFill>
                  <a:srgbClr val="E7E6E6">
                    <a:lumMod val="50000"/>
                  </a:srgbClr>
                </a:solidFill>
                <a:latin typeface="Raleway" panose="020B0604020202020204" charset="0"/>
                <a:cs typeface="Raleway" panose="020B0604020202020204" charset="0"/>
              </a:rPr>
              <a:t>Mínimo Local</a:t>
            </a:r>
            <a:endParaRPr lang="es-ES" sz="2000" b="1"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208287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13</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PASOS - 3</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1095805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8" name="Rectángulo: esquinas redondeadas 7">
            <a:extLst>
              <a:ext uri="{FF2B5EF4-FFF2-40B4-BE49-F238E27FC236}">
                <a16:creationId xmlns:a16="http://schemas.microsoft.com/office/drawing/2014/main" id="{E7626092-CE44-4288-8287-EF562C67E675}"/>
              </a:ext>
            </a:extLst>
          </p:cNvPr>
          <p:cNvSpPr/>
          <p:nvPr/>
        </p:nvSpPr>
        <p:spPr>
          <a:xfrm>
            <a:off x="997527" y="1748986"/>
            <a:ext cx="9845964" cy="164573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400" b="1" dirty="0">
                <a:solidFill>
                  <a:srgbClr val="E7E6E6">
                    <a:lumMod val="50000"/>
                  </a:srgbClr>
                </a:solidFill>
                <a:latin typeface="Raleway" panose="020B0604020202020204" charset="0"/>
                <a:cs typeface="Raleway" panose="020B0604020202020204" charset="0"/>
              </a:rPr>
              <a:t>Paso 7 - si j &gt; </a:t>
            </a:r>
            <a:r>
              <a:rPr lang="es-MX" sz="2400" b="1" dirty="0" err="1">
                <a:solidFill>
                  <a:srgbClr val="E7E6E6">
                    <a:lumMod val="50000"/>
                  </a:srgbClr>
                </a:solidFill>
                <a:latin typeface="Raleway" panose="020B0604020202020204" charset="0"/>
                <a:cs typeface="Raleway" panose="020B0604020202020204" charset="0"/>
              </a:rPr>
              <a:t>maxNeighbor</a:t>
            </a:r>
            <a:r>
              <a:rPr lang="es-MX" sz="2400" b="1" dirty="0">
                <a:solidFill>
                  <a:srgbClr val="E7E6E6">
                    <a:lumMod val="50000"/>
                  </a:srgbClr>
                </a:solidFill>
                <a:latin typeface="Raleway" panose="020B0604020202020204" charset="0"/>
                <a:cs typeface="Raleway" panose="020B0604020202020204" charset="0"/>
              </a:rPr>
              <a:t> , si </a:t>
            </a:r>
            <a:r>
              <a:rPr lang="es-MX" sz="2400" b="1" dirty="0" err="1">
                <a:solidFill>
                  <a:srgbClr val="E7E6E6">
                    <a:lumMod val="50000"/>
                  </a:srgbClr>
                </a:solidFill>
                <a:latin typeface="Raleway" panose="020B0604020202020204" charset="0"/>
                <a:cs typeface="Raleway" panose="020B0604020202020204" charset="0"/>
              </a:rPr>
              <a:t>costCurrent</a:t>
            </a:r>
            <a:r>
              <a:rPr lang="es-MX" sz="2400" b="1" dirty="0">
                <a:solidFill>
                  <a:srgbClr val="E7E6E6">
                    <a:lumMod val="50000"/>
                  </a:srgbClr>
                </a:solidFill>
                <a:latin typeface="Raleway" panose="020B0604020202020204" charset="0"/>
                <a:cs typeface="Raleway" panose="020B0604020202020204" charset="0"/>
              </a:rPr>
              <a:t> &lt; </a:t>
            </a:r>
            <a:r>
              <a:rPr lang="es-MX" sz="2400" b="1" dirty="0" err="1">
                <a:solidFill>
                  <a:srgbClr val="E7E6E6">
                    <a:lumMod val="50000"/>
                  </a:srgbClr>
                </a:solidFill>
                <a:latin typeface="Raleway" panose="020B0604020202020204" charset="0"/>
                <a:cs typeface="Raleway" panose="020B0604020202020204" charset="0"/>
              </a:rPr>
              <a:t>minCost</a:t>
            </a:r>
            <a:r>
              <a:rPr lang="es-MX" sz="2400" b="1" dirty="0">
                <a:solidFill>
                  <a:srgbClr val="E7E6E6">
                    <a:lumMod val="50000"/>
                  </a:srgbClr>
                </a:solidFill>
                <a:latin typeface="Raleway" panose="020B0604020202020204" charset="0"/>
                <a:cs typeface="Raleway" panose="020B0604020202020204" charset="0"/>
              </a:rPr>
              <a:t> </a:t>
            </a:r>
          </a:p>
          <a:p>
            <a:pPr lvl="0" algn="ctr"/>
            <a:r>
              <a:rPr lang="es-MX" sz="2400" b="1" dirty="0">
                <a:solidFill>
                  <a:srgbClr val="E7E6E6">
                    <a:lumMod val="50000"/>
                  </a:srgbClr>
                </a:solidFill>
                <a:latin typeface="Raleway" panose="020B0604020202020204" charset="0"/>
                <a:cs typeface="Raleway" panose="020B0604020202020204" charset="0"/>
              </a:rPr>
              <a:t>-&gt; </a:t>
            </a:r>
            <a:r>
              <a:rPr lang="es-MX" sz="2400" b="1" dirty="0" err="1">
                <a:solidFill>
                  <a:srgbClr val="E7E6E6">
                    <a:lumMod val="50000"/>
                  </a:srgbClr>
                </a:solidFill>
                <a:latin typeface="Raleway" panose="020B0604020202020204" charset="0"/>
                <a:cs typeface="Raleway" panose="020B0604020202020204" charset="0"/>
              </a:rPr>
              <a:t>minCost</a:t>
            </a:r>
            <a:r>
              <a:rPr lang="es-MX" sz="2400" b="1" dirty="0">
                <a:solidFill>
                  <a:srgbClr val="E7E6E6">
                    <a:lumMod val="50000"/>
                  </a:srgbClr>
                </a:solidFill>
                <a:latin typeface="Raleway" panose="020B0604020202020204" charset="0"/>
                <a:cs typeface="Raleway" panose="020B0604020202020204" charset="0"/>
              </a:rPr>
              <a:t> = </a:t>
            </a:r>
            <a:r>
              <a:rPr lang="es-MX" sz="2400" b="1" dirty="0" err="1">
                <a:solidFill>
                  <a:srgbClr val="E7E6E6">
                    <a:lumMod val="50000"/>
                  </a:srgbClr>
                </a:solidFill>
                <a:latin typeface="Raleway" panose="020B0604020202020204" charset="0"/>
                <a:cs typeface="Raleway" panose="020B0604020202020204" charset="0"/>
              </a:rPr>
              <a:t>costCurrent</a:t>
            </a:r>
            <a:r>
              <a:rPr lang="es-MX" sz="2400" b="1" dirty="0">
                <a:solidFill>
                  <a:srgbClr val="E7E6E6">
                    <a:lumMod val="50000"/>
                  </a:srgbClr>
                </a:solidFill>
                <a:latin typeface="Raleway" panose="020B0604020202020204" charset="0"/>
                <a:cs typeface="Raleway" panose="020B0604020202020204" charset="0"/>
              </a:rPr>
              <a:t> -&gt; </a:t>
            </a:r>
            <a:r>
              <a:rPr lang="es-MX" sz="2400" b="1" dirty="0" err="1">
                <a:solidFill>
                  <a:srgbClr val="E7E6E6">
                    <a:lumMod val="50000"/>
                  </a:srgbClr>
                </a:solidFill>
                <a:latin typeface="Raleway" panose="020B0604020202020204" charset="0"/>
                <a:cs typeface="Raleway" panose="020B0604020202020204" charset="0"/>
              </a:rPr>
              <a:t>bestNode</a:t>
            </a:r>
            <a:r>
              <a:rPr lang="es-MX" sz="2400" b="1" dirty="0">
                <a:solidFill>
                  <a:srgbClr val="E7E6E6">
                    <a:lumMod val="50000"/>
                  </a:srgbClr>
                </a:solidFill>
                <a:latin typeface="Raleway" panose="020B0604020202020204" charset="0"/>
                <a:cs typeface="Raleway" panose="020B0604020202020204" charset="0"/>
              </a:rPr>
              <a:t> = </a:t>
            </a:r>
            <a:r>
              <a:rPr lang="es-MX" sz="2400" b="1" dirty="0" err="1">
                <a:solidFill>
                  <a:srgbClr val="E7E6E6">
                    <a:lumMod val="50000"/>
                  </a:srgbClr>
                </a:solidFill>
                <a:latin typeface="Raleway" panose="020B0604020202020204" charset="0"/>
                <a:cs typeface="Raleway" panose="020B0604020202020204" charset="0"/>
              </a:rPr>
              <a:t>current</a:t>
            </a:r>
            <a:endParaRPr lang="es-ES" sz="2400" b="1" dirty="0">
              <a:solidFill>
                <a:srgbClr val="E7E6E6">
                  <a:lumMod val="50000"/>
                </a:srgbClr>
              </a:solidFill>
              <a:latin typeface="Raleway" panose="020B0604020202020204" charset="0"/>
              <a:cs typeface="Raleway" panose="020B0604020202020204" charset="0"/>
            </a:endParaRPr>
          </a:p>
        </p:txBody>
      </p:sp>
      <p:sp>
        <p:nvSpPr>
          <p:cNvPr id="13" name="Rectángulo: esquinas redondeadas 12">
            <a:extLst>
              <a:ext uri="{FF2B5EF4-FFF2-40B4-BE49-F238E27FC236}">
                <a16:creationId xmlns:a16="http://schemas.microsoft.com/office/drawing/2014/main" id="{4E72A8C2-5619-415E-B5A7-F6E79916973F}"/>
              </a:ext>
            </a:extLst>
          </p:cNvPr>
          <p:cNvSpPr/>
          <p:nvPr/>
        </p:nvSpPr>
        <p:spPr>
          <a:xfrm>
            <a:off x="997527" y="3840869"/>
            <a:ext cx="9845964" cy="164573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400" b="1" dirty="0">
                <a:solidFill>
                  <a:srgbClr val="E7E6E6">
                    <a:lumMod val="50000"/>
                  </a:srgbClr>
                </a:solidFill>
                <a:latin typeface="Raleway" panose="020B0604020202020204" charset="0"/>
                <a:cs typeface="Raleway" panose="020B0604020202020204" charset="0"/>
              </a:rPr>
              <a:t>Paso 8 – i = i +1, si i &gt; </a:t>
            </a:r>
            <a:r>
              <a:rPr lang="es-MX" sz="2400" b="1" dirty="0" err="1">
                <a:solidFill>
                  <a:srgbClr val="E7E6E6">
                    <a:lumMod val="50000"/>
                  </a:srgbClr>
                </a:solidFill>
                <a:latin typeface="Raleway" panose="020B0604020202020204" charset="0"/>
                <a:cs typeface="Raleway" panose="020B0604020202020204" charset="0"/>
              </a:rPr>
              <a:t>numLocal</a:t>
            </a:r>
            <a:r>
              <a:rPr lang="es-MX" sz="2400" b="1" dirty="0">
                <a:solidFill>
                  <a:srgbClr val="E7E6E6">
                    <a:lumMod val="50000"/>
                  </a:srgbClr>
                </a:solidFill>
                <a:latin typeface="Raleway" panose="020B0604020202020204" charset="0"/>
                <a:cs typeface="Raleway" panose="020B0604020202020204" charset="0"/>
              </a:rPr>
              <a:t> , resultado = </a:t>
            </a:r>
            <a:r>
              <a:rPr lang="es-MX" sz="2400" b="1" dirty="0" err="1">
                <a:solidFill>
                  <a:srgbClr val="E7E6E6">
                    <a:lumMod val="50000"/>
                  </a:srgbClr>
                </a:solidFill>
                <a:latin typeface="Raleway" panose="020B0604020202020204" charset="0"/>
                <a:cs typeface="Raleway" panose="020B0604020202020204" charset="0"/>
              </a:rPr>
              <a:t>bestNode</a:t>
            </a:r>
            <a:r>
              <a:rPr lang="es-MX" sz="2400" b="1" dirty="0">
                <a:solidFill>
                  <a:srgbClr val="E7E6E6">
                    <a:lumMod val="50000"/>
                  </a:srgbClr>
                </a:solidFill>
                <a:latin typeface="Raleway" panose="020B0604020202020204" charset="0"/>
                <a:cs typeface="Raleway" panose="020B0604020202020204" charset="0"/>
              </a:rPr>
              <a:t> ,</a:t>
            </a:r>
          </a:p>
          <a:p>
            <a:pPr lvl="0" algn="ctr"/>
            <a:r>
              <a:rPr lang="es-MX" sz="2400" b="1" dirty="0">
                <a:solidFill>
                  <a:srgbClr val="E7E6E6">
                    <a:lumMod val="50000"/>
                  </a:srgbClr>
                </a:solidFill>
                <a:latin typeface="Raleway" panose="020B0604020202020204" charset="0"/>
                <a:cs typeface="Raleway" panose="020B0604020202020204" charset="0"/>
              </a:rPr>
              <a:t>Si no volvemos al paso 2</a:t>
            </a:r>
            <a:endParaRPr lang="es-ES" sz="2400" b="1"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266914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3"/>
          <a:srcRect/>
          <a:stretch/>
        </p:blipFill>
        <p:spPr>
          <a:xfrm>
            <a:off x="7801393" y="0"/>
            <a:ext cx="4390607"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AJUSTE DE PARÁMETROS</a:t>
            </a:r>
            <a:endParaRPr lang="es-ES" sz="3600" b="1" i="1" dirty="0">
              <a:solidFill>
                <a:srgbClr val="FFFFFF"/>
              </a:solidFill>
            </a:endParaRP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14</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4077914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15</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PARAMETROS</a:t>
            </a: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19" name="Rectángulo: esquinas redondeadas 18">
            <a:extLst>
              <a:ext uri="{FF2B5EF4-FFF2-40B4-BE49-F238E27FC236}">
                <a16:creationId xmlns:a16="http://schemas.microsoft.com/office/drawing/2014/main" id="{738B295B-1B03-4611-8C8F-7C6EF0FEBB6A}"/>
              </a:ext>
            </a:extLst>
          </p:cNvPr>
          <p:cNvSpPr/>
          <p:nvPr/>
        </p:nvSpPr>
        <p:spPr>
          <a:xfrm>
            <a:off x="616972" y="1082970"/>
            <a:ext cx="1095805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sp>
        <p:nvSpPr>
          <p:cNvPr id="20" name="Rectángulo: esquinas redondeadas 19">
            <a:extLst>
              <a:ext uri="{FF2B5EF4-FFF2-40B4-BE49-F238E27FC236}">
                <a16:creationId xmlns:a16="http://schemas.microsoft.com/office/drawing/2014/main" id="{A1680AA3-88D0-4DAA-9604-5C9B28B2E061}"/>
              </a:ext>
            </a:extLst>
          </p:cNvPr>
          <p:cNvSpPr/>
          <p:nvPr/>
        </p:nvSpPr>
        <p:spPr>
          <a:xfrm>
            <a:off x="1230300" y="1499578"/>
            <a:ext cx="9755246" cy="9017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3600" b="1" dirty="0">
                <a:solidFill>
                  <a:srgbClr val="E7E6E6">
                    <a:lumMod val="50000"/>
                  </a:srgbClr>
                </a:solidFill>
                <a:latin typeface="Raleway" panose="020B0604020202020204" charset="0"/>
                <a:cs typeface="Raleway" panose="020B0604020202020204" charset="0"/>
              </a:rPr>
              <a:t>MAXNEIGHBOR</a:t>
            </a:r>
          </a:p>
        </p:txBody>
      </p:sp>
      <p:pic>
        <p:nvPicPr>
          <p:cNvPr id="21" name="Imagen 20">
            <a:extLst>
              <a:ext uri="{FF2B5EF4-FFF2-40B4-BE49-F238E27FC236}">
                <a16:creationId xmlns:a16="http://schemas.microsoft.com/office/drawing/2014/main" id="{FCBB8D7F-E288-4713-85A5-8BB0767C0B04}"/>
              </a:ext>
            </a:extLst>
          </p:cNvPr>
          <p:cNvPicPr>
            <a:picLocks noChangeAspect="1"/>
          </p:cNvPicPr>
          <p:nvPr/>
        </p:nvPicPr>
        <p:blipFill>
          <a:blip r:embed="rId4"/>
          <a:srcRect/>
          <a:stretch/>
        </p:blipFill>
        <p:spPr>
          <a:xfrm>
            <a:off x="1461706" y="1592352"/>
            <a:ext cx="716151" cy="716151"/>
          </a:xfrm>
          <a:prstGeom prst="rect">
            <a:avLst/>
          </a:prstGeom>
        </p:spPr>
      </p:pic>
      <p:sp>
        <p:nvSpPr>
          <p:cNvPr id="22" name="Rectángulo: esquinas redondeadas 21">
            <a:extLst>
              <a:ext uri="{FF2B5EF4-FFF2-40B4-BE49-F238E27FC236}">
                <a16:creationId xmlns:a16="http://schemas.microsoft.com/office/drawing/2014/main" id="{3CEBC991-F5B2-46A0-B110-58F8E35A33DD}"/>
              </a:ext>
            </a:extLst>
          </p:cNvPr>
          <p:cNvSpPr/>
          <p:nvPr/>
        </p:nvSpPr>
        <p:spPr>
          <a:xfrm>
            <a:off x="1230300" y="2600852"/>
            <a:ext cx="9755246" cy="9017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3600" b="1" dirty="0">
                <a:solidFill>
                  <a:srgbClr val="E7E6E6">
                    <a:lumMod val="50000"/>
                  </a:srgbClr>
                </a:solidFill>
                <a:latin typeface="Raleway" panose="020B0604020202020204" charset="0"/>
                <a:cs typeface="Raleway" panose="020B0604020202020204" charset="0"/>
              </a:rPr>
              <a:t>NUMLOCAL</a:t>
            </a:r>
          </a:p>
        </p:txBody>
      </p:sp>
      <p:pic>
        <p:nvPicPr>
          <p:cNvPr id="23" name="Imagen 22">
            <a:extLst>
              <a:ext uri="{FF2B5EF4-FFF2-40B4-BE49-F238E27FC236}">
                <a16:creationId xmlns:a16="http://schemas.microsoft.com/office/drawing/2014/main" id="{B40BA5F4-1A01-4E9D-A68D-96F8B63B9C56}"/>
              </a:ext>
            </a:extLst>
          </p:cNvPr>
          <p:cNvPicPr>
            <a:picLocks noChangeAspect="1"/>
          </p:cNvPicPr>
          <p:nvPr/>
        </p:nvPicPr>
        <p:blipFill>
          <a:blip r:embed="rId5"/>
          <a:srcRect/>
          <a:stretch/>
        </p:blipFill>
        <p:spPr>
          <a:xfrm>
            <a:off x="1461706" y="2693626"/>
            <a:ext cx="716151" cy="716151"/>
          </a:xfrm>
          <a:prstGeom prst="rect">
            <a:avLst/>
          </a:prstGeom>
        </p:spPr>
      </p:pic>
      <p:sp>
        <p:nvSpPr>
          <p:cNvPr id="24" name="Rectángulo: esquinas redondeadas 23">
            <a:extLst>
              <a:ext uri="{FF2B5EF4-FFF2-40B4-BE49-F238E27FC236}">
                <a16:creationId xmlns:a16="http://schemas.microsoft.com/office/drawing/2014/main" id="{4BE09222-E8C2-4A65-8DF3-9C4C73D3B467}"/>
              </a:ext>
            </a:extLst>
          </p:cNvPr>
          <p:cNvSpPr/>
          <p:nvPr/>
        </p:nvSpPr>
        <p:spPr>
          <a:xfrm>
            <a:off x="3663173" y="4102100"/>
            <a:ext cx="4889500" cy="14605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2800" dirty="0">
              <a:solidFill>
                <a:srgbClr val="E7E6E6">
                  <a:lumMod val="50000"/>
                </a:srgbClr>
              </a:solidFill>
              <a:latin typeface="Raleway" panose="020B0604020202020204" charset="0"/>
              <a:cs typeface="Raleway" panose="020B0604020202020204" charset="0"/>
            </a:endParaRPr>
          </a:p>
          <a:p>
            <a:pPr lvl="0" algn="ctr"/>
            <a:r>
              <a:rPr lang="es-ES" sz="2800" b="1" dirty="0">
                <a:solidFill>
                  <a:srgbClr val="E7E6E6">
                    <a:lumMod val="50000"/>
                  </a:srgbClr>
                </a:solidFill>
                <a:latin typeface="Raleway" panose="020B0604020202020204" charset="0"/>
                <a:cs typeface="Raleway" panose="020B0604020202020204" charset="0"/>
              </a:rPr>
              <a:t>¿Cómo ajustar su valores?</a:t>
            </a:r>
          </a:p>
        </p:txBody>
      </p:sp>
      <p:pic>
        <p:nvPicPr>
          <p:cNvPr id="6" name="Imagen 5" descr="Icono&#10;&#10;Descripción generada automáticamente">
            <a:extLst>
              <a:ext uri="{FF2B5EF4-FFF2-40B4-BE49-F238E27FC236}">
                <a16:creationId xmlns:a16="http://schemas.microsoft.com/office/drawing/2014/main" id="{C2AD75E8-2B25-411B-8FA1-48F06D2C6739}"/>
              </a:ext>
            </a:extLst>
          </p:cNvPr>
          <p:cNvPicPr>
            <a:picLocks noChangeAspect="1"/>
          </p:cNvPicPr>
          <p:nvPr/>
        </p:nvPicPr>
        <p:blipFill>
          <a:blip r:embed="rId6"/>
          <a:stretch>
            <a:fillRect/>
          </a:stretch>
        </p:blipFill>
        <p:spPr>
          <a:xfrm>
            <a:off x="5527865" y="3605467"/>
            <a:ext cx="1136270" cy="1136270"/>
          </a:xfrm>
          <a:prstGeom prst="rect">
            <a:avLst/>
          </a:prstGeom>
        </p:spPr>
      </p:pic>
    </p:spTree>
    <p:extLst>
      <p:ext uri="{BB962C8B-B14F-4D97-AF65-F5344CB8AC3E}">
        <p14:creationId xmlns:p14="http://schemas.microsoft.com/office/powerpoint/2010/main" val="301097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16</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NUMLOCAL</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31192" y="1082970"/>
            <a:ext cx="5785692"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i="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5" name="Imagen 4">
            <a:extLst>
              <a:ext uri="{FF2B5EF4-FFF2-40B4-BE49-F238E27FC236}">
                <a16:creationId xmlns:a16="http://schemas.microsoft.com/office/drawing/2014/main" id="{65BE7A51-C0C6-4FA4-A2AD-8243AA5A0461}"/>
              </a:ext>
            </a:extLst>
          </p:cNvPr>
          <p:cNvPicPr>
            <a:picLocks noChangeAspect="1"/>
          </p:cNvPicPr>
          <p:nvPr/>
        </p:nvPicPr>
        <p:blipFill>
          <a:blip r:embed="rId4"/>
          <a:srcRect/>
          <a:stretch/>
        </p:blipFill>
        <p:spPr>
          <a:xfrm>
            <a:off x="6285508" y="2475335"/>
            <a:ext cx="5575300" cy="1904482"/>
          </a:xfrm>
          <a:prstGeom prst="rect">
            <a:avLst/>
          </a:prstGeom>
        </p:spPr>
      </p:pic>
      <p:pic>
        <p:nvPicPr>
          <p:cNvPr id="9" name="Imagen 8">
            <a:extLst>
              <a:ext uri="{FF2B5EF4-FFF2-40B4-BE49-F238E27FC236}">
                <a16:creationId xmlns:a16="http://schemas.microsoft.com/office/drawing/2014/main" id="{9AAB196B-4888-41AE-A042-805E248CCFAF}"/>
              </a:ext>
            </a:extLst>
          </p:cNvPr>
          <p:cNvPicPr>
            <a:picLocks noChangeAspect="1"/>
          </p:cNvPicPr>
          <p:nvPr/>
        </p:nvPicPr>
        <p:blipFill>
          <a:blip r:embed="rId5"/>
          <a:srcRect/>
          <a:stretch/>
        </p:blipFill>
        <p:spPr>
          <a:xfrm>
            <a:off x="1017206" y="1455890"/>
            <a:ext cx="1179538" cy="1179538"/>
          </a:xfrm>
          <a:prstGeom prst="rect">
            <a:avLst/>
          </a:prstGeom>
        </p:spPr>
      </p:pic>
      <p:pic>
        <p:nvPicPr>
          <p:cNvPr id="10" name="Imagen 9">
            <a:extLst>
              <a:ext uri="{FF2B5EF4-FFF2-40B4-BE49-F238E27FC236}">
                <a16:creationId xmlns:a16="http://schemas.microsoft.com/office/drawing/2014/main" id="{52990CBC-44D3-4EAD-95DF-2AF82B5E1691}"/>
              </a:ext>
            </a:extLst>
          </p:cNvPr>
          <p:cNvPicPr>
            <a:picLocks noChangeAspect="1"/>
          </p:cNvPicPr>
          <p:nvPr/>
        </p:nvPicPr>
        <p:blipFill>
          <a:blip r:embed="rId6"/>
          <a:srcRect/>
          <a:stretch/>
        </p:blipFill>
        <p:spPr>
          <a:xfrm>
            <a:off x="2634269" y="1455890"/>
            <a:ext cx="1179538" cy="1179538"/>
          </a:xfrm>
          <a:prstGeom prst="rect">
            <a:avLst/>
          </a:prstGeom>
        </p:spPr>
      </p:pic>
      <p:pic>
        <p:nvPicPr>
          <p:cNvPr id="11" name="Imagen 10">
            <a:extLst>
              <a:ext uri="{FF2B5EF4-FFF2-40B4-BE49-F238E27FC236}">
                <a16:creationId xmlns:a16="http://schemas.microsoft.com/office/drawing/2014/main" id="{058971CA-BA36-4E95-80E9-BAF5BDA967E0}"/>
              </a:ext>
            </a:extLst>
          </p:cNvPr>
          <p:cNvPicPr>
            <a:picLocks noChangeAspect="1"/>
          </p:cNvPicPr>
          <p:nvPr/>
        </p:nvPicPr>
        <p:blipFill>
          <a:blip r:embed="rId7"/>
          <a:srcRect/>
          <a:stretch/>
        </p:blipFill>
        <p:spPr>
          <a:xfrm>
            <a:off x="4251332" y="1455890"/>
            <a:ext cx="1179538" cy="1179538"/>
          </a:xfrm>
          <a:prstGeom prst="rect">
            <a:avLst/>
          </a:prstGeom>
        </p:spPr>
      </p:pic>
      <p:pic>
        <p:nvPicPr>
          <p:cNvPr id="12" name="Imagen 11">
            <a:extLst>
              <a:ext uri="{FF2B5EF4-FFF2-40B4-BE49-F238E27FC236}">
                <a16:creationId xmlns:a16="http://schemas.microsoft.com/office/drawing/2014/main" id="{87E8AA91-146A-4E3C-B0EA-15F40AD1BEB5}"/>
              </a:ext>
            </a:extLst>
          </p:cNvPr>
          <p:cNvPicPr>
            <a:picLocks noChangeAspect="1"/>
          </p:cNvPicPr>
          <p:nvPr/>
        </p:nvPicPr>
        <p:blipFill>
          <a:blip r:embed="rId8"/>
          <a:srcRect/>
          <a:stretch/>
        </p:blipFill>
        <p:spPr>
          <a:xfrm>
            <a:off x="9623432" y="4246940"/>
            <a:ext cx="598583" cy="598583"/>
          </a:xfrm>
          <a:prstGeom prst="rect">
            <a:avLst/>
          </a:prstGeom>
        </p:spPr>
      </p:pic>
      <p:sp>
        <p:nvSpPr>
          <p:cNvPr id="13" name="Rectángulo: esquinas redondeadas 12">
            <a:extLst>
              <a:ext uri="{FF2B5EF4-FFF2-40B4-BE49-F238E27FC236}">
                <a16:creationId xmlns:a16="http://schemas.microsoft.com/office/drawing/2014/main" id="{80783DB1-47C9-4B75-8F36-5D2078AB3C5E}"/>
              </a:ext>
            </a:extLst>
          </p:cNvPr>
          <p:cNvSpPr/>
          <p:nvPr/>
        </p:nvSpPr>
        <p:spPr>
          <a:xfrm>
            <a:off x="558800" y="3111500"/>
            <a:ext cx="5361709" cy="229061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Valor 2 por defecto</a:t>
            </a:r>
          </a:p>
          <a:p>
            <a:pPr lvl="0" algn="ctr"/>
            <a:endParaRPr lang="es-ES" sz="2800" b="1" dirty="0">
              <a:solidFill>
                <a:srgbClr val="E7E6E6">
                  <a:lumMod val="50000"/>
                </a:srgbClr>
              </a:solidFill>
              <a:latin typeface="Raleway" panose="020B0604020202020204" charset="0"/>
              <a:cs typeface="Raleway" panose="020B0604020202020204" charset="0"/>
            </a:endParaRPr>
          </a:p>
          <a:p>
            <a:pPr lvl="0" algn="ctr"/>
            <a:r>
              <a:rPr lang="es-ES" sz="2800" b="1" dirty="0">
                <a:solidFill>
                  <a:srgbClr val="E7E6E6">
                    <a:lumMod val="50000"/>
                  </a:srgbClr>
                </a:solidFill>
                <a:latin typeface="Raleway" panose="020B0604020202020204" charset="0"/>
                <a:cs typeface="Raleway" panose="020B0604020202020204" charset="0"/>
              </a:rPr>
              <a:t>Minimiza aleatoriedad </a:t>
            </a:r>
            <a:r>
              <a:rPr lang="es-ES" sz="2800" b="1" i="1" dirty="0">
                <a:solidFill>
                  <a:srgbClr val="E7E6E6">
                    <a:lumMod val="50000"/>
                  </a:srgbClr>
                </a:solidFill>
                <a:latin typeface="Raleway" panose="020B0604020202020204" charset="0"/>
                <a:cs typeface="Raleway" panose="020B0604020202020204" charset="0"/>
              </a:rPr>
              <a:t>CLARA</a:t>
            </a:r>
          </a:p>
        </p:txBody>
      </p:sp>
    </p:spTree>
    <p:extLst>
      <p:ext uri="{BB962C8B-B14F-4D97-AF65-F5344CB8AC3E}">
        <p14:creationId xmlns:p14="http://schemas.microsoft.com/office/powerpoint/2010/main" val="4031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17</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MAXNEIGHBOR</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31192" y="1082970"/>
            <a:ext cx="5785692"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i="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9" name="Imagen 8">
            <a:extLst>
              <a:ext uri="{FF2B5EF4-FFF2-40B4-BE49-F238E27FC236}">
                <a16:creationId xmlns:a16="http://schemas.microsoft.com/office/drawing/2014/main" id="{9AAB196B-4888-41AE-A042-805E248CCFAF}"/>
              </a:ext>
            </a:extLst>
          </p:cNvPr>
          <p:cNvPicPr>
            <a:picLocks noChangeAspect="1"/>
          </p:cNvPicPr>
          <p:nvPr/>
        </p:nvPicPr>
        <p:blipFill>
          <a:blip r:embed="rId4"/>
          <a:srcRect/>
          <a:stretch/>
        </p:blipFill>
        <p:spPr>
          <a:xfrm>
            <a:off x="907305" y="1591820"/>
            <a:ext cx="905816" cy="905816"/>
          </a:xfrm>
          <a:prstGeom prst="rect">
            <a:avLst/>
          </a:prstGeom>
        </p:spPr>
      </p:pic>
      <p:pic>
        <p:nvPicPr>
          <p:cNvPr id="10" name="Imagen 9">
            <a:extLst>
              <a:ext uri="{FF2B5EF4-FFF2-40B4-BE49-F238E27FC236}">
                <a16:creationId xmlns:a16="http://schemas.microsoft.com/office/drawing/2014/main" id="{52990CBC-44D3-4EAD-95DF-2AF82B5E1691}"/>
              </a:ext>
            </a:extLst>
          </p:cNvPr>
          <p:cNvPicPr>
            <a:picLocks noChangeAspect="1"/>
          </p:cNvPicPr>
          <p:nvPr/>
        </p:nvPicPr>
        <p:blipFill>
          <a:blip r:embed="rId5">
            <a:duotone>
              <a:prstClr val="black"/>
              <a:schemeClr val="accent1">
                <a:tint val="45000"/>
                <a:satMod val="400000"/>
              </a:schemeClr>
            </a:duotone>
          </a:blip>
          <a:srcRect/>
          <a:stretch/>
        </p:blipFill>
        <p:spPr>
          <a:xfrm rot="20478450">
            <a:off x="1914815" y="1516360"/>
            <a:ext cx="589769" cy="589769"/>
          </a:xfrm>
          <a:prstGeom prst="rect">
            <a:avLst/>
          </a:prstGeom>
        </p:spPr>
      </p:pic>
      <p:sp>
        <p:nvSpPr>
          <p:cNvPr id="13" name="Rectángulo: esquinas redondeadas 12">
            <a:extLst>
              <a:ext uri="{FF2B5EF4-FFF2-40B4-BE49-F238E27FC236}">
                <a16:creationId xmlns:a16="http://schemas.microsoft.com/office/drawing/2014/main" id="{80783DB1-47C9-4B75-8F36-5D2078AB3C5E}"/>
              </a:ext>
            </a:extLst>
          </p:cNvPr>
          <p:cNvSpPr/>
          <p:nvPr/>
        </p:nvSpPr>
        <p:spPr>
          <a:xfrm>
            <a:off x="558800" y="4361655"/>
            <a:ext cx="5361709" cy="133329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600" b="1" dirty="0">
                <a:solidFill>
                  <a:srgbClr val="E7E6E6">
                    <a:lumMod val="50000"/>
                  </a:srgbClr>
                </a:solidFill>
                <a:latin typeface="Raleway" panose="020B0604020202020204" charset="0"/>
                <a:cs typeface="Raleway" panose="020B0604020202020204" charset="0"/>
              </a:rPr>
              <a:t>“Visitar hasta el 98,5% de más vecinos produce una mejora</a:t>
            </a:r>
          </a:p>
          <a:p>
            <a:pPr lvl="0" algn="ctr"/>
            <a:r>
              <a:rPr lang="es-ES" sz="2600" b="1" dirty="0">
                <a:solidFill>
                  <a:srgbClr val="E7E6E6">
                    <a:lumMod val="50000"/>
                  </a:srgbClr>
                </a:solidFill>
                <a:latin typeface="Raleway" panose="020B0604020202020204" charset="0"/>
                <a:cs typeface="Raleway" panose="020B0604020202020204" charset="0"/>
              </a:rPr>
              <a:t>de calidad marginal”</a:t>
            </a:r>
          </a:p>
        </p:txBody>
      </p:sp>
      <p:pic>
        <p:nvPicPr>
          <p:cNvPr id="4" name="Imagen 3">
            <a:extLst>
              <a:ext uri="{FF2B5EF4-FFF2-40B4-BE49-F238E27FC236}">
                <a16:creationId xmlns:a16="http://schemas.microsoft.com/office/drawing/2014/main" id="{22765E6E-1900-49A3-9EAE-4DF4E4F77FF9}"/>
              </a:ext>
            </a:extLst>
          </p:cNvPr>
          <p:cNvPicPr>
            <a:picLocks noChangeAspect="1"/>
          </p:cNvPicPr>
          <p:nvPr/>
        </p:nvPicPr>
        <p:blipFill>
          <a:blip r:embed="rId6"/>
          <a:srcRect/>
          <a:stretch/>
        </p:blipFill>
        <p:spPr>
          <a:xfrm>
            <a:off x="6344492" y="2132772"/>
            <a:ext cx="5594069" cy="2769642"/>
          </a:xfrm>
          <a:prstGeom prst="rect">
            <a:avLst/>
          </a:prstGeom>
        </p:spPr>
      </p:pic>
      <p:pic>
        <p:nvPicPr>
          <p:cNvPr id="16" name="Imagen 15">
            <a:extLst>
              <a:ext uri="{FF2B5EF4-FFF2-40B4-BE49-F238E27FC236}">
                <a16:creationId xmlns:a16="http://schemas.microsoft.com/office/drawing/2014/main" id="{BDA8AC47-7D46-4D27-997B-19B4038B06D2}"/>
              </a:ext>
            </a:extLst>
          </p:cNvPr>
          <p:cNvPicPr>
            <a:picLocks noChangeAspect="1"/>
          </p:cNvPicPr>
          <p:nvPr/>
        </p:nvPicPr>
        <p:blipFill>
          <a:blip r:embed="rId4"/>
          <a:srcRect/>
          <a:stretch/>
        </p:blipFill>
        <p:spPr>
          <a:xfrm>
            <a:off x="2606278" y="1163047"/>
            <a:ext cx="905816" cy="905816"/>
          </a:xfrm>
          <a:prstGeom prst="rect">
            <a:avLst/>
          </a:prstGeom>
        </p:spPr>
      </p:pic>
      <p:pic>
        <p:nvPicPr>
          <p:cNvPr id="18" name="Imagen 17">
            <a:extLst>
              <a:ext uri="{FF2B5EF4-FFF2-40B4-BE49-F238E27FC236}">
                <a16:creationId xmlns:a16="http://schemas.microsoft.com/office/drawing/2014/main" id="{6FF9D84B-F55D-45A8-B279-81DE9DAC1496}"/>
              </a:ext>
            </a:extLst>
          </p:cNvPr>
          <p:cNvPicPr>
            <a:picLocks noChangeAspect="1"/>
          </p:cNvPicPr>
          <p:nvPr/>
        </p:nvPicPr>
        <p:blipFill>
          <a:blip r:embed="rId4"/>
          <a:srcRect/>
          <a:stretch/>
        </p:blipFill>
        <p:spPr>
          <a:xfrm>
            <a:off x="2607095" y="2222800"/>
            <a:ext cx="905816" cy="905816"/>
          </a:xfrm>
          <a:prstGeom prst="rect">
            <a:avLst/>
          </a:prstGeom>
        </p:spPr>
      </p:pic>
      <p:pic>
        <p:nvPicPr>
          <p:cNvPr id="19" name="Imagen 18">
            <a:extLst>
              <a:ext uri="{FF2B5EF4-FFF2-40B4-BE49-F238E27FC236}">
                <a16:creationId xmlns:a16="http://schemas.microsoft.com/office/drawing/2014/main" id="{7EEF72AC-1DFA-4D37-8759-F00762646C9B}"/>
              </a:ext>
            </a:extLst>
          </p:cNvPr>
          <p:cNvPicPr>
            <a:picLocks noChangeAspect="1"/>
          </p:cNvPicPr>
          <p:nvPr/>
        </p:nvPicPr>
        <p:blipFill>
          <a:blip r:embed="rId4"/>
          <a:srcRect/>
          <a:stretch/>
        </p:blipFill>
        <p:spPr>
          <a:xfrm>
            <a:off x="4361172" y="1591343"/>
            <a:ext cx="905816" cy="905816"/>
          </a:xfrm>
          <a:prstGeom prst="rect">
            <a:avLst/>
          </a:prstGeom>
        </p:spPr>
      </p:pic>
      <p:pic>
        <p:nvPicPr>
          <p:cNvPr id="20" name="Imagen 19">
            <a:extLst>
              <a:ext uri="{FF2B5EF4-FFF2-40B4-BE49-F238E27FC236}">
                <a16:creationId xmlns:a16="http://schemas.microsoft.com/office/drawing/2014/main" id="{FA944A1D-1449-44F6-8D8C-211DC2B33DBF}"/>
              </a:ext>
            </a:extLst>
          </p:cNvPr>
          <p:cNvPicPr>
            <a:picLocks noChangeAspect="1"/>
          </p:cNvPicPr>
          <p:nvPr/>
        </p:nvPicPr>
        <p:blipFill>
          <a:blip r:embed="rId5">
            <a:duotone>
              <a:prstClr val="black"/>
              <a:schemeClr val="accent6">
                <a:tint val="45000"/>
                <a:satMod val="400000"/>
              </a:schemeClr>
            </a:duotone>
          </a:blip>
          <a:srcRect/>
          <a:stretch/>
        </p:blipFill>
        <p:spPr>
          <a:xfrm rot="20478450">
            <a:off x="3641888" y="2364521"/>
            <a:ext cx="589769" cy="589769"/>
          </a:xfrm>
          <a:prstGeom prst="rect">
            <a:avLst/>
          </a:prstGeom>
        </p:spPr>
      </p:pic>
      <p:pic>
        <p:nvPicPr>
          <p:cNvPr id="21" name="Imagen 20">
            <a:extLst>
              <a:ext uri="{FF2B5EF4-FFF2-40B4-BE49-F238E27FC236}">
                <a16:creationId xmlns:a16="http://schemas.microsoft.com/office/drawing/2014/main" id="{71FE2E36-307C-4075-9375-47605542DDEE}"/>
              </a:ext>
            </a:extLst>
          </p:cNvPr>
          <p:cNvPicPr>
            <a:picLocks noChangeAspect="1"/>
          </p:cNvPicPr>
          <p:nvPr/>
        </p:nvPicPr>
        <p:blipFill>
          <a:blip r:embed="rId5">
            <a:duotone>
              <a:prstClr val="black"/>
              <a:schemeClr val="accent6">
                <a:tint val="45000"/>
                <a:satMod val="400000"/>
              </a:schemeClr>
            </a:duotone>
          </a:blip>
          <a:srcRect/>
          <a:stretch/>
        </p:blipFill>
        <p:spPr>
          <a:xfrm rot="1211870">
            <a:off x="1937556" y="2140945"/>
            <a:ext cx="589769" cy="589769"/>
          </a:xfrm>
          <a:prstGeom prst="rect">
            <a:avLst/>
          </a:prstGeom>
        </p:spPr>
      </p:pic>
      <p:pic>
        <p:nvPicPr>
          <p:cNvPr id="22" name="Imagen 21">
            <a:extLst>
              <a:ext uri="{FF2B5EF4-FFF2-40B4-BE49-F238E27FC236}">
                <a16:creationId xmlns:a16="http://schemas.microsoft.com/office/drawing/2014/main" id="{5C8EDAD4-F6BE-418E-BEF1-43203876741C}"/>
              </a:ext>
            </a:extLst>
          </p:cNvPr>
          <p:cNvPicPr>
            <a:picLocks noChangeAspect="1"/>
          </p:cNvPicPr>
          <p:nvPr/>
        </p:nvPicPr>
        <p:blipFill>
          <a:blip r:embed="rId5">
            <a:duotone>
              <a:prstClr val="black"/>
              <a:schemeClr val="accent6">
                <a:tint val="45000"/>
                <a:satMod val="400000"/>
              </a:schemeClr>
            </a:duotone>
          </a:blip>
          <a:srcRect/>
          <a:stretch/>
        </p:blipFill>
        <p:spPr>
          <a:xfrm rot="12336831">
            <a:off x="3672084" y="1420564"/>
            <a:ext cx="589769" cy="589769"/>
          </a:xfrm>
          <a:prstGeom prst="rect">
            <a:avLst/>
          </a:prstGeom>
        </p:spPr>
      </p:pic>
      <p:sp>
        <p:nvSpPr>
          <p:cNvPr id="23" name="Rectángulo: esquinas redondeadas 22">
            <a:extLst>
              <a:ext uri="{FF2B5EF4-FFF2-40B4-BE49-F238E27FC236}">
                <a16:creationId xmlns:a16="http://schemas.microsoft.com/office/drawing/2014/main" id="{5B45BD03-C435-450B-B0F5-FAE087146369}"/>
              </a:ext>
            </a:extLst>
          </p:cNvPr>
          <p:cNvSpPr/>
          <p:nvPr/>
        </p:nvSpPr>
        <p:spPr>
          <a:xfrm>
            <a:off x="558800" y="3311432"/>
            <a:ext cx="5361709" cy="89020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600" b="1" dirty="0">
                <a:solidFill>
                  <a:srgbClr val="E7E6E6">
                    <a:lumMod val="50000"/>
                  </a:srgbClr>
                </a:solidFill>
                <a:latin typeface="Raleway" panose="020B0604020202020204" charset="0"/>
                <a:cs typeface="Raleway" panose="020B0604020202020204" charset="0"/>
              </a:rPr>
              <a:t>Valor estándar -&gt; 1.5% o 1.25% de vecinos.</a:t>
            </a:r>
          </a:p>
        </p:txBody>
      </p:sp>
    </p:spTree>
    <p:extLst>
      <p:ext uri="{BB962C8B-B14F-4D97-AF65-F5344CB8AC3E}">
        <p14:creationId xmlns:p14="http://schemas.microsoft.com/office/powerpoint/2010/main" val="419113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a:blip r:embed="rId3"/>
          <a:srcRect/>
          <a:stretch/>
        </p:blipFill>
        <p:spPr>
          <a:xfrm>
            <a:off x="8623977" y="1791594"/>
            <a:ext cx="3274811" cy="3274811"/>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200" b="1" i="1" dirty="0">
                <a:solidFill>
                  <a:srgbClr val="FFFFFF"/>
                </a:solidFill>
              </a:rPr>
              <a:t>AGRUPACIÓN DE OBJETOS POLIGONALES CONVEXOS</a:t>
            </a:r>
            <a:endParaRPr lang="es-ES" sz="3200" b="1" i="1" dirty="0">
              <a:solidFill>
                <a:srgbClr val="FFFFFF"/>
              </a:solidFill>
            </a:endParaRP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18</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2326320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19</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MÉTODOS</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1095805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4" name="Imagen 3" descr="Icono&#10;&#10;Descripción generada automáticamente">
            <a:extLst>
              <a:ext uri="{FF2B5EF4-FFF2-40B4-BE49-F238E27FC236}">
                <a16:creationId xmlns:a16="http://schemas.microsoft.com/office/drawing/2014/main" id="{F3D957EE-7B5F-4215-AEC9-86EB406BBA86}"/>
              </a:ext>
            </a:extLst>
          </p:cNvPr>
          <p:cNvPicPr>
            <a:picLocks noChangeAspect="1"/>
          </p:cNvPicPr>
          <p:nvPr/>
        </p:nvPicPr>
        <p:blipFill>
          <a:blip r:embed="rId4"/>
          <a:stretch>
            <a:fillRect/>
          </a:stretch>
        </p:blipFill>
        <p:spPr>
          <a:xfrm>
            <a:off x="8901658" y="1674305"/>
            <a:ext cx="1563142" cy="1563142"/>
          </a:xfrm>
          <a:prstGeom prst="rect">
            <a:avLst/>
          </a:prstGeom>
        </p:spPr>
      </p:pic>
      <p:pic>
        <p:nvPicPr>
          <p:cNvPr id="6" name="Imagen 5">
            <a:extLst>
              <a:ext uri="{FF2B5EF4-FFF2-40B4-BE49-F238E27FC236}">
                <a16:creationId xmlns:a16="http://schemas.microsoft.com/office/drawing/2014/main" id="{4EC509ED-047A-43B1-9DD9-7E20E21C986E}"/>
              </a:ext>
            </a:extLst>
          </p:cNvPr>
          <p:cNvPicPr>
            <a:picLocks noChangeAspect="1"/>
          </p:cNvPicPr>
          <p:nvPr/>
        </p:nvPicPr>
        <p:blipFill>
          <a:blip r:embed="rId5"/>
          <a:stretch>
            <a:fillRect/>
          </a:stretch>
        </p:blipFill>
        <p:spPr>
          <a:xfrm>
            <a:off x="1180550" y="1674305"/>
            <a:ext cx="1665795" cy="1665795"/>
          </a:xfrm>
          <a:prstGeom prst="rect">
            <a:avLst/>
          </a:prstGeom>
        </p:spPr>
      </p:pic>
      <p:pic>
        <p:nvPicPr>
          <p:cNvPr id="10" name="Imagen 9">
            <a:extLst>
              <a:ext uri="{FF2B5EF4-FFF2-40B4-BE49-F238E27FC236}">
                <a16:creationId xmlns:a16="http://schemas.microsoft.com/office/drawing/2014/main" id="{D653C435-7633-4638-9320-125B3819D118}"/>
              </a:ext>
            </a:extLst>
          </p:cNvPr>
          <p:cNvPicPr>
            <a:picLocks noChangeAspect="1"/>
          </p:cNvPicPr>
          <p:nvPr/>
        </p:nvPicPr>
        <p:blipFill>
          <a:blip r:embed="rId6"/>
          <a:stretch>
            <a:fillRect/>
          </a:stretch>
        </p:blipFill>
        <p:spPr>
          <a:xfrm>
            <a:off x="3646211" y="1171821"/>
            <a:ext cx="4286250" cy="2857500"/>
          </a:xfrm>
          <a:prstGeom prst="rect">
            <a:avLst/>
          </a:prstGeom>
        </p:spPr>
      </p:pic>
      <p:sp>
        <p:nvSpPr>
          <p:cNvPr id="16" name="CuadroTexto 15">
            <a:extLst>
              <a:ext uri="{FF2B5EF4-FFF2-40B4-BE49-F238E27FC236}">
                <a16:creationId xmlns:a16="http://schemas.microsoft.com/office/drawing/2014/main" id="{C9786609-6294-4467-8AE4-C25B4030FDAD}"/>
              </a:ext>
            </a:extLst>
          </p:cNvPr>
          <p:cNvSpPr txBox="1"/>
          <p:nvPr/>
        </p:nvSpPr>
        <p:spPr>
          <a:xfrm>
            <a:off x="1180550" y="4029321"/>
            <a:ext cx="2882900" cy="1077218"/>
          </a:xfrm>
          <a:prstGeom prst="rect">
            <a:avLst/>
          </a:prstGeom>
          <a:noFill/>
        </p:spPr>
        <p:txBody>
          <a:bodyPr wrap="square" rtlCol="0">
            <a:spAutoFit/>
          </a:bodyPr>
          <a:lstStyle/>
          <a:p>
            <a:r>
              <a:rPr lang="es-ES" sz="3200" b="1" i="1" dirty="0"/>
              <a:t>Separación      </a:t>
            </a:r>
          </a:p>
          <a:p>
            <a:r>
              <a:rPr lang="es-ES" sz="3200" b="1" i="1" dirty="0"/>
              <a:t>  Exacta</a:t>
            </a:r>
          </a:p>
        </p:txBody>
      </p:sp>
      <p:sp>
        <p:nvSpPr>
          <p:cNvPr id="18" name="CuadroTexto 17">
            <a:extLst>
              <a:ext uri="{FF2B5EF4-FFF2-40B4-BE49-F238E27FC236}">
                <a16:creationId xmlns:a16="http://schemas.microsoft.com/office/drawing/2014/main" id="{18F17E35-D272-49E3-9037-4D8F8DB0B628}"/>
              </a:ext>
            </a:extLst>
          </p:cNvPr>
          <p:cNvSpPr txBox="1"/>
          <p:nvPr/>
        </p:nvSpPr>
        <p:spPr>
          <a:xfrm>
            <a:off x="5049561" y="4029321"/>
            <a:ext cx="1605239" cy="1569660"/>
          </a:xfrm>
          <a:prstGeom prst="rect">
            <a:avLst/>
          </a:prstGeom>
          <a:noFill/>
        </p:spPr>
        <p:txBody>
          <a:bodyPr wrap="square" rtlCol="0">
            <a:spAutoFit/>
          </a:bodyPr>
          <a:lstStyle/>
          <a:p>
            <a:r>
              <a:rPr lang="es-ES" sz="3200" b="1" i="1" dirty="0"/>
              <a:t>Entre </a:t>
            </a:r>
          </a:p>
          <a:p>
            <a:r>
              <a:rPr lang="es-ES" sz="3200" b="1" i="1" dirty="0"/>
              <a:t>vértices</a:t>
            </a:r>
          </a:p>
          <a:p>
            <a:r>
              <a:rPr lang="es-ES" sz="3200" b="1" i="1" dirty="0"/>
              <a:t>  </a:t>
            </a:r>
          </a:p>
        </p:txBody>
      </p:sp>
      <p:sp>
        <p:nvSpPr>
          <p:cNvPr id="19" name="CuadroTexto 18">
            <a:extLst>
              <a:ext uri="{FF2B5EF4-FFF2-40B4-BE49-F238E27FC236}">
                <a16:creationId xmlns:a16="http://schemas.microsoft.com/office/drawing/2014/main" id="{1DA236D5-2B84-481E-86E2-AA256E1AB57B}"/>
              </a:ext>
            </a:extLst>
          </p:cNvPr>
          <p:cNvSpPr txBox="1"/>
          <p:nvPr/>
        </p:nvSpPr>
        <p:spPr>
          <a:xfrm>
            <a:off x="8945416" y="3843411"/>
            <a:ext cx="2195948" cy="2062103"/>
          </a:xfrm>
          <a:prstGeom prst="rect">
            <a:avLst/>
          </a:prstGeom>
          <a:noFill/>
        </p:spPr>
        <p:txBody>
          <a:bodyPr wrap="square" rtlCol="0">
            <a:spAutoFit/>
          </a:bodyPr>
          <a:lstStyle/>
          <a:p>
            <a:r>
              <a:rPr lang="es-ES" sz="3200" b="1" i="1" dirty="0"/>
              <a:t>Entre </a:t>
            </a:r>
          </a:p>
          <a:p>
            <a:r>
              <a:rPr lang="es-ES" sz="3200" b="1" i="1" dirty="0"/>
              <a:t>Rectángulos</a:t>
            </a:r>
          </a:p>
          <a:p>
            <a:r>
              <a:rPr lang="es-ES" sz="3200" b="1" i="1" dirty="0" err="1"/>
              <a:t>isotéticos</a:t>
            </a:r>
            <a:endParaRPr lang="es-ES" sz="3200" b="1" i="1" dirty="0"/>
          </a:p>
          <a:p>
            <a:r>
              <a:rPr lang="es-ES" sz="3200" b="1" i="1" dirty="0"/>
              <a:t>  </a:t>
            </a:r>
          </a:p>
        </p:txBody>
      </p:sp>
    </p:spTree>
    <p:extLst>
      <p:ext uri="{BB962C8B-B14F-4D97-AF65-F5344CB8AC3E}">
        <p14:creationId xmlns:p14="http://schemas.microsoft.com/office/powerpoint/2010/main" val="157911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r="35803"/>
          <a:stretch/>
        </p:blipFill>
        <p:spPr>
          <a:xfrm>
            <a:off x="5588000" y="0"/>
            <a:ext cx="6604000"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MOTIVACIÓN DEL DISEÑO</a:t>
            </a:r>
            <a:endParaRPr lang="es-ES" sz="3600" b="1" i="1" dirty="0">
              <a:solidFill>
                <a:srgbClr val="FFFFFF"/>
              </a:solidFill>
            </a:endParaRP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3207125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20</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6705600"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D</a:t>
            </a:r>
            <a:r>
              <a:rPr lang="es-ES" sz="3600" b="1" i="1">
                <a:solidFill>
                  <a:srgbClr val="FFFFFF"/>
                </a:solidFill>
              </a:rPr>
              <a:t>ISTANCIA DE </a:t>
            </a:r>
            <a:r>
              <a:rPr lang="es-ES" sz="3600" b="1" i="1" dirty="0">
                <a:solidFill>
                  <a:srgbClr val="FFFFFF"/>
                </a:solidFill>
              </a:rPr>
              <a:t>SEPARACIÓN EXACTA</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6705600"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8" name="Rectángulo: esquinas redondeadas 7">
            <a:extLst>
              <a:ext uri="{FF2B5EF4-FFF2-40B4-BE49-F238E27FC236}">
                <a16:creationId xmlns:a16="http://schemas.microsoft.com/office/drawing/2014/main" id="{1F92022A-0020-4117-A188-A12656B0FE46}"/>
              </a:ext>
            </a:extLst>
          </p:cNvPr>
          <p:cNvSpPr/>
          <p:nvPr/>
        </p:nvSpPr>
        <p:spPr>
          <a:xfrm>
            <a:off x="923636" y="1643061"/>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min {𝑑(𝑃,𝑄)|𝑃,𝑄 𝑠𝑜𝑛 𝑝𝑢𝑛𝑡𝑜𝑠 𝑑𝑒 𝐴 𝑦 𝐵 𝑟𝑒𝑠𝑝𝑒𝑐𝑡𝑖𝑣𝑎𝑚𝑒𝑛𝑡𝑒} </a:t>
            </a:r>
            <a:r>
              <a:rPr lang="es-ES" sz="2800" dirty="0"/>
              <a:t>.</a:t>
            </a:r>
            <a:endParaRPr lang="es-ES" sz="2800" b="1" i="1" dirty="0">
              <a:solidFill>
                <a:srgbClr val="E7E6E6">
                  <a:lumMod val="50000"/>
                </a:srgbClr>
              </a:solidFill>
              <a:latin typeface="Raleway" panose="020B0604020202020204" charset="0"/>
              <a:cs typeface="Raleway" panose="020B0604020202020204" charset="0"/>
            </a:endParaRPr>
          </a:p>
        </p:txBody>
      </p:sp>
      <p:sp>
        <p:nvSpPr>
          <p:cNvPr id="9" name="Rectángulo: esquinas redondeadas 8">
            <a:extLst>
              <a:ext uri="{FF2B5EF4-FFF2-40B4-BE49-F238E27FC236}">
                <a16:creationId xmlns:a16="http://schemas.microsoft.com/office/drawing/2014/main" id="{6339ECCA-5451-4943-B52C-F8E52D8F4573}"/>
              </a:ext>
            </a:extLst>
          </p:cNvPr>
          <p:cNvSpPr/>
          <p:nvPr/>
        </p:nvSpPr>
        <p:spPr>
          <a:xfrm>
            <a:off x="923636" y="3047891"/>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Comprobar si se intersecan</a:t>
            </a:r>
            <a:r>
              <a:rPr lang="es-ES" sz="2800" b="1" dirty="0"/>
              <a:t>.</a:t>
            </a:r>
            <a:endParaRPr lang="es-ES" sz="2800" b="1" i="1" dirty="0">
              <a:solidFill>
                <a:srgbClr val="E7E6E6">
                  <a:lumMod val="50000"/>
                </a:srgbClr>
              </a:solidFill>
              <a:latin typeface="Raleway" panose="020B0604020202020204" charset="0"/>
              <a:cs typeface="Raleway" panose="020B0604020202020204" charset="0"/>
            </a:endParaRPr>
          </a:p>
        </p:txBody>
      </p:sp>
      <p:sp>
        <p:nvSpPr>
          <p:cNvPr id="10" name="Rectángulo: esquinas redondeadas 9">
            <a:extLst>
              <a:ext uri="{FF2B5EF4-FFF2-40B4-BE49-F238E27FC236}">
                <a16:creationId xmlns:a16="http://schemas.microsoft.com/office/drawing/2014/main" id="{A702CC98-5BC5-4A96-B6FE-275D178585A2}"/>
              </a:ext>
            </a:extLst>
          </p:cNvPr>
          <p:cNvSpPr/>
          <p:nvPr/>
        </p:nvSpPr>
        <p:spPr>
          <a:xfrm>
            <a:off x="923635" y="4579964"/>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Algoritmo de cadenas de vértices</a:t>
            </a:r>
            <a:endParaRPr lang="es-ES" sz="2800" b="1" i="1" dirty="0">
              <a:solidFill>
                <a:srgbClr val="E7E6E6">
                  <a:lumMod val="50000"/>
                </a:srgbClr>
              </a:solidFill>
              <a:latin typeface="Raleway" panose="020B0604020202020204" charset="0"/>
              <a:cs typeface="Raleway" panose="020B0604020202020204" charset="0"/>
            </a:endParaRPr>
          </a:p>
        </p:txBody>
      </p:sp>
      <p:pic>
        <p:nvPicPr>
          <p:cNvPr id="4" name="Imagen 3" descr="Icono&#10;&#10;Descripción generada automáticamente">
            <a:extLst>
              <a:ext uri="{FF2B5EF4-FFF2-40B4-BE49-F238E27FC236}">
                <a16:creationId xmlns:a16="http://schemas.microsoft.com/office/drawing/2014/main" id="{4D6DC94B-FDEB-4554-8624-C3C661A226E2}"/>
              </a:ext>
            </a:extLst>
          </p:cNvPr>
          <p:cNvPicPr>
            <a:picLocks noChangeAspect="1"/>
          </p:cNvPicPr>
          <p:nvPr/>
        </p:nvPicPr>
        <p:blipFill>
          <a:blip r:embed="rId4"/>
          <a:stretch>
            <a:fillRect/>
          </a:stretch>
        </p:blipFill>
        <p:spPr>
          <a:xfrm>
            <a:off x="7629236" y="972285"/>
            <a:ext cx="1616364" cy="1616364"/>
          </a:xfrm>
          <a:prstGeom prst="rect">
            <a:avLst/>
          </a:prstGeom>
        </p:spPr>
      </p:pic>
      <p:pic>
        <p:nvPicPr>
          <p:cNvPr id="13" name="Imagen 12" descr="Icono&#10;&#10;Descripción generada automáticamente">
            <a:extLst>
              <a:ext uri="{FF2B5EF4-FFF2-40B4-BE49-F238E27FC236}">
                <a16:creationId xmlns:a16="http://schemas.microsoft.com/office/drawing/2014/main" id="{A55B117A-529D-468E-91F0-4709AC237224}"/>
              </a:ext>
            </a:extLst>
          </p:cNvPr>
          <p:cNvPicPr>
            <a:picLocks noChangeAspect="1"/>
          </p:cNvPicPr>
          <p:nvPr/>
        </p:nvPicPr>
        <p:blipFill>
          <a:blip r:embed="rId4"/>
          <a:stretch>
            <a:fillRect/>
          </a:stretch>
        </p:blipFill>
        <p:spPr>
          <a:xfrm>
            <a:off x="9474846" y="3096329"/>
            <a:ext cx="1616364" cy="1616364"/>
          </a:xfrm>
          <a:prstGeom prst="rect">
            <a:avLst/>
          </a:prstGeom>
        </p:spPr>
      </p:pic>
      <p:cxnSp>
        <p:nvCxnSpPr>
          <p:cNvPr id="6" name="Conector recto de flecha 5">
            <a:extLst>
              <a:ext uri="{FF2B5EF4-FFF2-40B4-BE49-F238E27FC236}">
                <a16:creationId xmlns:a16="http://schemas.microsoft.com/office/drawing/2014/main" id="{06227EE0-CA14-47C8-AD7B-25FD2AF5BECC}"/>
              </a:ext>
            </a:extLst>
          </p:cNvPr>
          <p:cNvCxnSpPr>
            <a:cxnSpLocks/>
          </p:cNvCxnSpPr>
          <p:nvPr/>
        </p:nvCxnSpPr>
        <p:spPr>
          <a:xfrm>
            <a:off x="8437418" y="2600978"/>
            <a:ext cx="1037428" cy="82802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64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21</a:t>
            </a:fld>
            <a:endParaRPr lang="es-ES" sz="1200">
              <a:solidFill>
                <a:schemeClr val="bg1"/>
              </a:solidFill>
            </a:endParaRP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6705600"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16" name="Google Shape;175;p21">
            <a:extLst>
              <a:ext uri="{FF2B5EF4-FFF2-40B4-BE49-F238E27FC236}">
                <a16:creationId xmlns:a16="http://schemas.microsoft.com/office/drawing/2014/main" id="{9A524C9A-4F0B-436A-9167-F8A3C888A95F}"/>
              </a:ext>
            </a:extLst>
          </p:cNvPr>
          <p:cNvSpPr/>
          <p:nvPr/>
        </p:nvSpPr>
        <p:spPr>
          <a:xfrm>
            <a:off x="0" y="207814"/>
            <a:ext cx="6985000"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DISTANCIA MÍNIMA ENTRE VÉRTICES</a:t>
            </a:r>
          </a:p>
        </p:txBody>
      </p:sp>
      <p:sp>
        <p:nvSpPr>
          <p:cNvPr id="18" name="Rectángulo: esquinas redondeadas 17">
            <a:extLst>
              <a:ext uri="{FF2B5EF4-FFF2-40B4-BE49-F238E27FC236}">
                <a16:creationId xmlns:a16="http://schemas.microsoft.com/office/drawing/2014/main" id="{2F9CB976-760D-4B4E-A5BE-106D0CF5C5EA}"/>
              </a:ext>
            </a:extLst>
          </p:cNvPr>
          <p:cNvSpPr/>
          <p:nvPr/>
        </p:nvSpPr>
        <p:spPr>
          <a:xfrm>
            <a:off x="923636" y="1643061"/>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min {𝑑(𝑃,𝑄)|𝑃 𝑦 𝑄 𝑠𝑜𝑛 𝑣é𝑟𝑡𝑖𝑐𝑒𝑠 𝑑𝑒 𝐴 𝑦 𝐵 𝑟𝑒𝑠𝑝𝑒𝑐𝑡𝑖𝑣𝑎𝑚𝑒𝑛𝑡𝑒}</a:t>
            </a:r>
            <a:r>
              <a:rPr lang="es-ES" sz="2800" dirty="0"/>
              <a:t>.</a:t>
            </a:r>
            <a:endParaRPr lang="es-ES" sz="2800" b="1" i="1" dirty="0">
              <a:solidFill>
                <a:srgbClr val="E7E6E6">
                  <a:lumMod val="50000"/>
                </a:srgbClr>
              </a:solidFill>
              <a:latin typeface="Raleway" panose="020B0604020202020204" charset="0"/>
              <a:cs typeface="Raleway" panose="020B0604020202020204" charset="0"/>
            </a:endParaRPr>
          </a:p>
        </p:txBody>
      </p:sp>
      <p:sp>
        <p:nvSpPr>
          <p:cNvPr id="19" name="Rectángulo: esquinas redondeadas 18">
            <a:extLst>
              <a:ext uri="{FF2B5EF4-FFF2-40B4-BE49-F238E27FC236}">
                <a16:creationId xmlns:a16="http://schemas.microsoft.com/office/drawing/2014/main" id="{6F7D72C8-C57C-4E0A-840F-3B7EFB279D15}"/>
              </a:ext>
            </a:extLst>
          </p:cNvPr>
          <p:cNvSpPr/>
          <p:nvPr/>
        </p:nvSpPr>
        <p:spPr>
          <a:xfrm>
            <a:off x="923636" y="3047891"/>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i="1" dirty="0">
                <a:solidFill>
                  <a:schemeClr val="tx1"/>
                </a:solidFill>
              </a:rPr>
              <a:t>La distancia de separación &lt; la distancia mínima entre vértices</a:t>
            </a:r>
            <a:endParaRPr lang="es-ES" sz="2800" b="1" i="1" dirty="0">
              <a:solidFill>
                <a:srgbClr val="E7E6E6">
                  <a:lumMod val="50000"/>
                </a:srgbClr>
              </a:solidFill>
              <a:latin typeface="Raleway" panose="020B0604020202020204" charset="0"/>
              <a:cs typeface="Raleway" panose="020B0604020202020204" charset="0"/>
            </a:endParaRPr>
          </a:p>
        </p:txBody>
      </p:sp>
      <p:sp>
        <p:nvSpPr>
          <p:cNvPr id="20" name="Rectángulo: esquinas redondeadas 19">
            <a:extLst>
              <a:ext uri="{FF2B5EF4-FFF2-40B4-BE49-F238E27FC236}">
                <a16:creationId xmlns:a16="http://schemas.microsoft.com/office/drawing/2014/main" id="{C7D1102D-681B-4CF7-9162-C610657EF312}"/>
              </a:ext>
            </a:extLst>
          </p:cNvPr>
          <p:cNvSpPr/>
          <p:nvPr/>
        </p:nvSpPr>
        <p:spPr>
          <a:xfrm>
            <a:off x="923635" y="4579964"/>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Sobreestimación de la distancia</a:t>
            </a:r>
            <a:endParaRPr lang="es-ES" sz="2800" b="1" i="1" dirty="0">
              <a:solidFill>
                <a:srgbClr val="E7E6E6">
                  <a:lumMod val="50000"/>
                </a:srgbClr>
              </a:solidFill>
              <a:latin typeface="Raleway" panose="020B0604020202020204" charset="0"/>
              <a:cs typeface="Raleway" panose="020B0604020202020204" charset="0"/>
            </a:endParaRPr>
          </a:p>
        </p:txBody>
      </p:sp>
      <p:pic>
        <p:nvPicPr>
          <p:cNvPr id="21" name="Imagen 20" descr="Icono&#10;&#10;Descripción generada automáticamente">
            <a:extLst>
              <a:ext uri="{FF2B5EF4-FFF2-40B4-BE49-F238E27FC236}">
                <a16:creationId xmlns:a16="http://schemas.microsoft.com/office/drawing/2014/main" id="{2045929E-964E-4E0C-A29C-90817E332CED}"/>
              </a:ext>
            </a:extLst>
          </p:cNvPr>
          <p:cNvPicPr>
            <a:picLocks noChangeAspect="1"/>
          </p:cNvPicPr>
          <p:nvPr/>
        </p:nvPicPr>
        <p:blipFill>
          <a:blip r:embed="rId4"/>
          <a:stretch>
            <a:fillRect/>
          </a:stretch>
        </p:blipFill>
        <p:spPr>
          <a:xfrm>
            <a:off x="7629236" y="972285"/>
            <a:ext cx="1616364" cy="1616364"/>
          </a:xfrm>
          <a:prstGeom prst="rect">
            <a:avLst/>
          </a:prstGeom>
        </p:spPr>
      </p:pic>
      <p:pic>
        <p:nvPicPr>
          <p:cNvPr id="22" name="Imagen 21" descr="Icono&#10;&#10;Descripción generada automáticamente">
            <a:extLst>
              <a:ext uri="{FF2B5EF4-FFF2-40B4-BE49-F238E27FC236}">
                <a16:creationId xmlns:a16="http://schemas.microsoft.com/office/drawing/2014/main" id="{50C51040-A1DA-4819-B2CA-A363E5E19179}"/>
              </a:ext>
            </a:extLst>
          </p:cNvPr>
          <p:cNvPicPr>
            <a:picLocks noChangeAspect="1"/>
          </p:cNvPicPr>
          <p:nvPr/>
        </p:nvPicPr>
        <p:blipFill>
          <a:blip r:embed="rId4"/>
          <a:stretch>
            <a:fillRect/>
          </a:stretch>
        </p:blipFill>
        <p:spPr>
          <a:xfrm>
            <a:off x="9474846" y="3096329"/>
            <a:ext cx="1616364" cy="1616364"/>
          </a:xfrm>
          <a:prstGeom prst="rect">
            <a:avLst/>
          </a:prstGeom>
        </p:spPr>
      </p:pic>
      <p:cxnSp>
        <p:nvCxnSpPr>
          <p:cNvPr id="23" name="Conector recto de flecha 22">
            <a:extLst>
              <a:ext uri="{FF2B5EF4-FFF2-40B4-BE49-F238E27FC236}">
                <a16:creationId xmlns:a16="http://schemas.microsoft.com/office/drawing/2014/main" id="{F44C81ED-98F9-4FFF-A9AD-9145E674ED1A}"/>
              </a:ext>
            </a:extLst>
          </p:cNvPr>
          <p:cNvCxnSpPr>
            <a:cxnSpLocks/>
          </p:cNvCxnSpPr>
          <p:nvPr/>
        </p:nvCxnSpPr>
        <p:spPr>
          <a:xfrm>
            <a:off x="8208172" y="2735261"/>
            <a:ext cx="1139028" cy="10747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22</a:t>
            </a:fld>
            <a:endParaRPr lang="es-ES" sz="1200">
              <a:solidFill>
                <a:schemeClr val="bg1"/>
              </a:solidFill>
            </a:endParaRP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6705600"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18" name="Rectángulo: esquinas redondeadas 17">
            <a:extLst>
              <a:ext uri="{FF2B5EF4-FFF2-40B4-BE49-F238E27FC236}">
                <a16:creationId xmlns:a16="http://schemas.microsoft.com/office/drawing/2014/main" id="{2F9CB976-760D-4B4E-A5BE-106D0CF5C5EA}"/>
              </a:ext>
            </a:extLst>
          </p:cNvPr>
          <p:cNvSpPr/>
          <p:nvPr/>
        </p:nvSpPr>
        <p:spPr>
          <a:xfrm>
            <a:off x="923636" y="1318262"/>
            <a:ext cx="5502564"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Max y min {𝑣 |𝑣 e𝑠 𝑙𝑎 𝑐𝑜𝑜𝑟𝑑𝑒𝑛𝑎𝑑𝑎 𝑥 𝑑𝑒𝑙 𝑣é𝑟𝑡𝑖𝑐𝑒 𝑑𝑒 𝑢𝑛 𝑝𝑜</a:t>
            </a:r>
            <a:r>
              <a:rPr lang="es-ES" sz="2800" b="1" i="1" dirty="0" err="1">
                <a:solidFill>
                  <a:schemeClr val="tx1"/>
                </a:solidFill>
              </a:rPr>
              <a:t>lí</a:t>
            </a:r>
            <a:r>
              <a:rPr lang="es-ES" sz="2800" b="1" i="1" dirty="0">
                <a:solidFill>
                  <a:schemeClr val="tx1"/>
                </a:solidFill>
              </a:rPr>
              <a:t>𝑔𝑜𝑛𝑜}</a:t>
            </a:r>
            <a:endParaRPr lang="es-ES" sz="2800" b="1" i="1" dirty="0">
              <a:solidFill>
                <a:srgbClr val="E7E6E6">
                  <a:lumMod val="50000"/>
                </a:srgbClr>
              </a:solidFill>
              <a:latin typeface="Raleway" panose="020B0604020202020204" charset="0"/>
              <a:cs typeface="Raleway" panose="020B0604020202020204" charset="0"/>
            </a:endParaRPr>
          </a:p>
        </p:txBody>
      </p:sp>
      <p:sp>
        <p:nvSpPr>
          <p:cNvPr id="17" name="Google Shape;175;p21">
            <a:extLst>
              <a:ext uri="{FF2B5EF4-FFF2-40B4-BE49-F238E27FC236}">
                <a16:creationId xmlns:a16="http://schemas.microsoft.com/office/drawing/2014/main" id="{EA8FA5D1-99CF-4424-B750-E72169FD6D79}"/>
              </a:ext>
            </a:extLst>
          </p:cNvPr>
          <p:cNvSpPr/>
          <p:nvPr/>
        </p:nvSpPr>
        <p:spPr>
          <a:xfrm>
            <a:off x="0" y="94454"/>
            <a:ext cx="8369300" cy="96448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DISTANCIA DE SEPARACIÓN ENTRE RECTÁNGULOS ISOTÉTICOS</a:t>
            </a:r>
          </a:p>
        </p:txBody>
      </p:sp>
      <p:sp>
        <p:nvSpPr>
          <p:cNvPr id="26" name="Rectángulo: esquinas redondeadas 25">
            <a:extLst>
              <a:ext uri="{FF2B5EF4-FFF2-40B4-BE49-F238E27FC236}">
                <a16:creationId xmlns:a16="http://schemas.microsoft.com/office/drawing/2014/main" id="{070A9B28-8A76-46EE-85B8-77C091C3AD6E}"/>
              </a:ext>
            </a:extLst>
          </p:cNvPr>
          <p:cNvSpPr/>
          <p:nvPr/>
        </p:nvSpPr>
        <p:spPr>
          <a:xfrm>
            <a:off x="923635" y="2503917"/>
            <a:ext cx="5502565"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Max y min {w |w e𝑠 𝑙𝑎 𝑐𝑜𝑜𝑟𝑑𝑒𝑛𝑎𝑑𝑎 y 𝑑𝑒𝑙 𝑣é𝑟𝑡𝑖𝑐𝑒 𝑑𝑒 𝑢𝑛 𝑝𝑜</a:t>
            </a:r>
            <a:r>
              <a:rPr lang="es-ES" sz="2800" b="1" i="1" dirty="0" err="1">
                <a:solidFill>
                  <a:schemeClr val="tx1"/>
                </a:solidFill>
              </a:rPr>
              <a:t>lí</a:t>
            </a:r>
            <a:r>
              <a:rPr lang="es-ES" sz="2800" b="1" i="1" dirty="0">
                <a:solidFill>
                  <a:schemeClr val="tx1"/>
                </a:solidFill>
              </a:rPr>
              <a:t>𝑔𝑜𝑛𝑜}</a:t>
            </a:r>
            <a:endParaRPr lang="es-ES" sz="2800" b="1" i="1" dirty="0">
              <a:solidFill>
                <a:srgbClr val="E7E6E6">
                  <a:lumMod val="50000"/>
                </a:srgbClr>
              </a:solidFill>
              <a:latin typeface="Raleway" panose="020B0604020202020204" charset="0"/>
              <a:cs typeface="Raleway" panose="020B0604020202020204" charset="0"/>
            </a:endParaRPr>
          </a:p>
        </p:txBody>
      </p:sp>
      <p:sp>
        <p:nvSpPr>
          <p:cNvPr id="27" name="Rectángulo: esquinas redondeadas 26">
            <a:extLst>
              <a:ext uri="{FF2B5EF4-FFF2-40B4-BE49-F238E27FC236}">
                <a16:creationId xmlns:a16="http://schemas.microsoft.com/office/drawing/2014/main" id="{2D112D7C-0975-40C2-835B-6C0E838F092C}"/>
              </a:ext>
            </a:extLst>
          </p:cNvPr>
          <p:cNvSpPr/>
          <p:nvPr/>
        </p:nvSpPr>
        <p:spPr>
          <a:xfrm>
            <a:off x="923635" y="4876928"/>
            <a:ext cx="5502565"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No es necesario polígono convexo</a:t>
            </a:r>
            <a:endParaRPr lang="es-ES" sz="2800" b="1" i="1" dirty="0">
              <a:solidFill>
                <a:srgbClr val="E7E6E6">
                  <a:lumMod val="50000"/>
                </a:srgbClr>
              </a:solidFill>
              <a:latin typeface="Raleway" panose="020B0604020202020204" charset="0"/>
              <a:cs typeface="Raleway" panose="020B0604020202020204" charset="0"/>
            </a:endParaRPr>
          </a:p>
        </p:txBody>
      </p:sp>
      <p:sp>
        <p:nvSpPr>
          <p:cNvPr id="28" name="Rectángulo: esquinas redondeadas 27">
            <a:extLst>
              <a:ext uri="{FF2B5EF4-FFF2-40B4-BE49-F238E27FC236}">
                <a16:creationId xmlns:a16="http://schemas.microsoft.com/office/drawing/2014/main" id="{EB7A3278-57AD-4334-898D-F0CAD037EA27}"/>
              </a:ext>
            </a:extLst>
          </p:cNvPr>
          <p:cNvSpPr/>
          <p:nvPr/>
        </p:nvSpPr>
        <p:spPr>
          <a:xfrm>
            <a:off x="911825" y="3701521"/>
            <a:ext cx="5502565"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Comprobación de intersección</a:t>
            </a:r>
            <a:endParaRPr lang="es-ES" sz="2800" b="1" i="1" dirty="0">
              <a:solidFill>
                <a:srgbClr val="E7E6E6">
                  <a:lumMod val="50000"/>
                </a:srgbClr>
              </a:solidFill>
              <a:latin typeface="Raleway" panose="020B0604020202020204" charset="0"/>
              <a:cs typeface="Raleway" panose="020B0604020202020204" charset="0"/>
            </a:endParaRPr>
          </a:p>
        </p:txBody>
      </p:sp>
      <p:sp>
        <p:nvSpPr>
          <p:cNvPr id="3" name="Rectángulo 2">
            <a:extLst>
              <a:ext uri="{FF2B5EF4-FFF2-40B4-BE49-F238E27FC236}">
                <a16:creationId xmlns:a16="http://schemas.microsoft.com/office/drawing/2014/main" id="{F99E14DA-0A60-4B03-B7C4-805403E6D1A0}"/>
              </a:ext>
            </a:extLst>
          </p:cNvPr>
          <p:cNvSpPr/>
          <p:nvPr/>
        </p:nvSpPr>
        <p:spPr>
          <a:xfrm>
            <a:off x="7633751" y="1792947"/>
            <a:ext cx="1946565" cy="147573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1" name="Imagen 20" descr="Icono&#10;&#10;Descripción generada automáticamente">
            <a:extLst>
              <a:ext uri="{FF2B5EF4-FFF2-40B4-BE49-F238E27FC236}">
                <a16:creationId xmlns:a16="http://schemas.microsoft.com/office/drawing/2014/main" id="{2045929E-964E-4E0C-A29C-90817E332CED}"/>
              </a:ext>
            </a:extLst>
          </p:cNvPr>
          <p:cNvPicPr>
            <a:picLocks noChangeAspect="1"/>
          </p:cNvPicPr>
          <p:nvPr/>
        </p:nvPicPr>
        <p:blipFill>
          <a:blip r:embed="rId4"/>
          <a:stretch>
            <a:fillRect/>
          </a:stretch>
        </p:blipFill>
        <p:spPr>
          <a:xfrm>
            <a:off x="8070069" y="1993851"/>
            <a:ext cx="1073931" cy="1073931"/>
          </a:xfrm>
          <a:prstGeom prst="rect">
            <a:avLst/>
          </a:prstGeom>
        </p:spPr>
      </p:pic>
      <p:sp>
        <p:nvSpPr>
          <p:cNvPr id="29" name="Rectángulo 28">
            <a:extLst>
              <a:ext uri="{FF2B5EF4-FFF2-40B4-BE49-F238E27FC236}">
                <a16:creationId xmlns:a16="http://schemas.microsoft.com/office/drawing/2014/main" id="{2D3458FF-0A06-49CB-9790-8EE01FF7DC3D}"/>
              </a:ext>
            </a:extLst>
          </p:cNvPr>
          <p:cNvSpPr/>
          <p:nvPr/>
        </p:nvSpPr>
        <p:spPr>
          <a:xfrm>
            <a:off x="9445132" y="4203594"/>
            <a:ext cx="1946565" cy="147573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2" name="Imagen 21" descr="Icono&#10;&#10;Descripción generada automáticamente">
            <a:extLst>
              <a:ext uri="{FF2B5EF4-FFF2-40B4-BE49-F238E27FC236}">
                <a16:creationId xmlns:a16="http://schemas.microsoft.com/office/drawing/2014/main" id="{50C51040-A1DA-4819-B2CA-A363E5E19179}"/>
              </a:ext>
            </a:extLst>
          </p:cNvPr>
          <p:cNvPicPr>
            <a:picLocks noChangeAspect="1"/>
          </p:cNvPicPr>
          <p:nvPr/>
        </p:nvPicPr>
        <p:blipFill>
          <a:blip r:embed="rId4"/>
          <a:stretch>
            <a:fillRect/>
          </a:stretch>
        </p:blipFill>
        <p:spPr>
          <a:xfrm>
            <a:off x="9955911" y="4405780"/>
            <a:ext cx="1015071" cy="1015071"/>
          </a:xfrm>
          <a:prstGeom prst="rect">
            <a:avLst/>
          </a:prstGeom>
        </p:spPr>
      </p:pic>
      <p:cxnSp>
        <p:nvCxnSpPr>
          <p:cNvPr id="5" name="Conector recto de flecha 4">
            <a:extLst>
              <a:ext uri="{FF2B5EF4-FFF2-40B4-BE49-F238E27FC236}">
                <a16:creationId xmlns:a16="http://schemas.microsoft.com/office/drawing/2014/main" id="{4768D96F-09CB-4C20-AB10-49324BCC17C1}"/>
              </a:ext>
            </a:extLst>
          </p:cNvPr>
          <p:cNvCxnSpPr/>
          <p:nvPr/>
        </p:nvCxnSpPr>
        <p:spPr>
          <a:xfrm>
            <a:off x="9144000" y="3429000"/>
            <a:ext cx="698500" cy="5449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60B5C82-4C4A-4496-BD33-D373776DDAD4}"/>
              </a:ext>
            </a:extLst>
          </p:cNvPr>
          <p:cNvPicPr>
            <a:picLocks noChangeAspect="1"/>
          </p:cNvPicPr>
          <p:nvPr/>
        </p:nvPicPr>
        <p:blipFill>
          <a:blip r:embed="rId3"/>
          <a:stretch>
            <a:fillRect/>
          </a:stretch>
        </p:blipFill>
        <p:spPr>
          <a:xfrm>
            <a:off x="6129338" y="752964"/>
            <a:ext cx="5361709" cy="5541847"/>
          </a:xfrm>
          <a:prstGeom prst="rect">
            <a:avLst/>
          </a:prstGeom>
        </p:spPr>
      </p:pic>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23</a:t>
            </a:fld>
            <a:endParaRPr lang="es-ES" sz="1200">
              <a:solidFill>
                <a:schemeClr val="bg1"/>
              </a:solidFill>
            </a:endParaRP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4727865"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4"/>
          <a:srcRect/>
          <a:stretch/>
        </p:blipFill>
        <p:spPr>
          <a:xfrm>
            <a:off x="10678882" y="94454"/>
            <a:ext cx="1513118" cy="851128"/>
          </a:xfrm>
          <a:prstGeom prst="rect">
            <a:avLst/>
          </a:prstGeom>
        </p:spPr>
      </p:pic>
      <p:sp>
        <p:nvSpPr>
          <p:cNvPr id="16" name="Google Shape;175;p21">
            <a:extLst>
              <a:ext uri="{FF2B5EF4-FFF2-40B4-BE49-F238E27FC236}">
                <a16:creationId xmlns:a16="http://schemas.microsoft.com/office/drawing/2014/main" id="{9A524C9A-4F0B-436A-9167-F8A3C888A95F}"/>
              </a:ext>
            </a:extLst>
          </p:cNvPr>
          <p:cNvSpPr/>
          <p:nvPr/>
        </p:nvSpPr>
        <p:spPr>
          <a:xfrm>
            <a:off x="0" y="207814"/>
            <a:ext cx="6985000"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EFICIENCIA</a:t>
            </a:r>
          </a:p>
        </p:txBody>
      </p:sp>
      <p:sp>
        <p:nvSpPr>
          <p:cNvPr id="19" name="Rectángulo: esquinas redondeadas 18">
            <a:extLst>
              <a:ext uri="{FF2B5EF4-FFF2-40B4-BE49-F238E27FC236}">
                <a16:creationId xmlns:a16="http://schemas.microsoft.com/office/drawing/2014/main" id="{6F7D72C8-C57C-4E0A-840F-3B7EFB279D15}"/>
              </a:ext>
            </a:extLst>
          </p:cNvPr>
          <p:cNvSpPr/>
          <p:nvPr/>
        </p:nvSpPr>
        <p:spPr>
          <a:xfrm>
            <a:off x="560977" y="2066172"/>
            <a:ext cx="4239624"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i="1" dirty="0">
                <a:solidFill>
                  <a:schemeClr val="tx1"/>
                </a:solidFill>
              </a:rPr>
              <a:t>Polígonos de diferentes vértices</a:t>
            </a:r>
            <a:endParaRPr lang="es-ES" sz="2800" b="1" i="1" dirty="0">
              <a:solidFill>
                <a:srgbClr val="E7E6E6">
                  <a:lumMod val="50000"/>
                </a:srgbClr>
              </a:solidFill>
              <a:latin typeface="Raleway" panose="020B0604020202020204" charset="0"/>
              <a:cs typeface="Raleway" panose="020B0604020202020204" charset="0"/>
            </a:endParaRPr>
          </a:p>
        </p:txBody>
      </p:sp>
      <p:sp>
        <p:nvSpPr>
          <p:cNvPr id="20" name="Rectángulo: esquinas redondeadas 19">
            <a:extLst>
              <a:ext uri="{FF2B5EF4-FFF2-40B4-BE49-F238E27FC236}">
                <a16:creationId xmlns:a16="http://schemas.microsoft.com/office/drawing/2014/main" id="{C7D1102D-681B-4CF7-9162-C610657EF312}"/>
              </a:ext>
            </a:extLst>
          </p:cNvPr>
          <p:cNvSpPr/>
          <p:nvPr/>
        </p:nvSpPr>
        <p:spPr>
          <a:xfrm>
            <a:off x="921517" y="3901619"/>
            <a:ext cx="3518544"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IR-Aproximación – claro ganador</a:t>
            </a:r>
            <a:endParaRPr lang="es-ES" sz="2800" b="1" i="1"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42163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24</a:t>
            </a:fld>
            <a:endParaRPr lang="es-ES" sz="1200">
              <a:solidFill>
                <a:schemeClr val="bg1"/>
              </a:solidFill>
            </a:endParaRP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1138187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18" name="Rectángulo: esquinas redondeadas 17">
            <a:extLst>
              <a:ext uri="{FF2B5EF4-FFF2-40B4-BE49-F238E27FC236}">
                <a16:creationId xmlns:a16="http://schemas.microsoft.com/office/drawing/2014/main" id="{2F9CB976-760D-4B4E-A5BE-106D0CF5C5EA}"/>
              </a:ext>
            </a:extLst>
          </p:cNvPr>
          <p:cNvSpPr/>
          <p:nvPr/>
        </p:nvSpPr>
        <p:spPr>
          <a:xfrm>
            <a:off x="2362200" y="1715438"/>
            <a:ext cx="758189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CLARANS</a:t>
            </a:r>
            <a:endParaRPr lang="es-ES" sz="2800" b="1" i="1" dirty="0">
              <a:solidFill>
                <a:srgbClr val="E7E6E6">
                  <a:lumMod val="50000"/>
                </a:srgbClr>
              </a:solidFill>
              <a:latin typeface="Raleway" panose="020B0604020202020204" charset="0"/>
              <a:cs typeface="Raleway" panose="020B0604020202020204" charset="0"/>
            </a:endParaRPr>
          </a:p>
        </p:txBody>
      </p:sp>
      <p:sp>
        <p:nvSpPr>
          <p:cNvPr id="17" name="Google Shape;175;p21">
            <a:extLst>
              <a:ext uri="{FF2B5EF4-FFF2-40B4-BE49-F238E27FC236}">
                <a16:creationId xmlns:a16="http://schemas.microsoft.com/office/drawing/2014/main" id="{C2DEB60A-5920-4F49-9D80-7F81BC73678B}"/>
              </a:ext>
            </a:extLst>
          </p:cNvPr>
          <p:cNvSpPr/>
          <p:nvPr/>
        </p:nvSpPr>
        <p:spPr>
          <a:xfrm>
            <a:off x="0" y="207814"/>
            <a:ext cx="6591300"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EFECTIVIDAD DE AGRUPAMIENTO</a:t>
            </a:r>
          </a:p>
        </p:txBody>
      </p:sp>
      <p:sp>
        <p:nvSpPr>
          <p:cNvPr id="26" name="Rectángulo: esquinas redondeadas 25">
            <a:extLst>
              <a:ext uri="{FF2B5EF4-FFF2-40B4-BE49-F238E27FC236}">
                <a16:creationId xmlns:a16="http://schemas.microsoft.com/office/drawing/2014/main" id="{C4DE9A3A-D891-468E-8DB6-5FF39D043CB0}"/>
              </a:ext>
            </a:extLst>
          </p:cNvPr>
          <p:cNvSpPr/>
          <p:nvPr/>
        </p:nvSpPr>
        <p:spPr>
          <a:xfrm>
            <a:off x="2362200" y="3161252"/>
            <a:ext cx="758189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Calidad MV-</a:t>
            </a:r>
            <a:r>
              <a:rPr lang="es-ES" sz="2800" b="1" i="1" dirty="0" err="1">
                <a:solidFill>
                  <a:schemeClr val="tx1"/>
                </a:solidFill>
              </a:rPr>
              <a:t>Aprox</a:t>
            </a:r>
            <a:r>
              <a:rPr lang="es-ES" sz="2800" b="1" i="1" dirty="0">
                <a:solidFill>
                  <a:schemeClr val="tx1"/>
                </a:solidFill>
              </a:rPr>
              <a:t> e IR-</a:t>
            </a:r>
            <a:r>
              <a:rPr lang="es-ES" sz="2800" b="1" i="1" dirty="0" err="1">
                <a:solidFill>
                  <a:schemeClr val="tx1"/>
                </a:solidFill>
              </a:rPr>
              <a:t>Aprox</a:t>
            </a:r>
            <a:r>
              <a:rPr lang="es-ES" sz="2800" b="1" i="1" dirty="0">
                <a:solidFill>
                  <a:schemeClr val="tx1"/>
                </a:solidFill>
              </a:rPr>
              <a:t> ≈ Exacta </a:t>
            </a:r>
            <a:endParaRPr lang="es-ES" sz="2800" b="1" i="1" dirty="0">
              <a:solidFill>
                <a:srgbClr val="E7E6E6">
                  <a:lumMod val="50000"/>
                </a:srgbClr>
              </a:solidFill>
              <a:latin typeface="Raleway" panose="020B0604020202020204" charset="0"/>
              <a:cs typeface="Raleway" panose="020B0604020202020204" charset="0"/>
            </a:endParaRPr>
          </a:p>
        </p:txBody>
      </p:sp>
      <p:sp>
        <p:nvSpPr>
          <p:cNvPr id="27" name="Rectángulo: esquinas redondeadas 26">
            <a:extLst>
              <a:ext uri="{FF2B5EF4-FFF2-40B4-BE49-F238E27FC236}">
                <a16:creationId xmlns:a16="http://schemas.microsoft.com/office/drawing/2014/main" id="{D26BD566-5005-4778-B6EE-084EBF6B2D95}"/>
              </a:ext>
            </a:extLst>
          </p:cNvPr>
          <p:cNvSpPr/>
          <p:nvPr/>
        </p:nvSpPr>
        <p:spPr>
          <a:xfrm>
            <a:off x="2362199" y="4619739"/>
            <a:ext cx="758189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chemeClr val="tx1"/>
                </a:solidFill>
              </a:rPr>
              <a:t>Sobreestimación y Subestimación consistentes</a:t>
            </a:r>
            <a:endParaRPr lang="es-ES" sz="2800" b="1" i="1"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242874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25</a:t>
            </a:fld>
            <a:endParaRPr lang="es-ES" sz="1200">
              <a:solidFill>
                <a:schemeClr val="bg1"/>
              </a:solidFill>
            </a:endParaRP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4325192"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18" name="Rectángulo: esquinas redondeadas 17">
            <a:extLst>
              <a:ext uri="{FF2B5EF4-FFF2-40B4-BE49-F238E27FC236}">
                <a16:creationId xmlns:a16="http://schemas.microsoft.com/office/drawing/2014/main" id="{2F9CB976-760D-4B4E-A5BE-106D0CF5C5EA}"/>
              </a:ext>
            </a:extLst>
          </p:cNvPr>
          <p:cNvSpPr/>
          <p:nvPr/>
        </p:nvSpPr>
        <p:spPr>
          <a:xfrm>
            <a:off x="923637" y="1643060"/>
            <a:ext cx="3343563"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i="1" dirty="0">
                <a:solidFill>
                  <a:srgbClr val="E7E6E6">
                    <a:lumMod val="50000"/>
                  </a:srgbClr>
                </a:solidFill>
                <a:latin typeface="Raleway" panose="020B0604020202020204" charset="0"/>
                <a:cs typeface="Raleway" panose="020B0604020202020204" charset="0"/>
              </a:rPr>
              <a:t>Polígonos 10 aristas</a:t>
            </a:r>
            <a:endParaRPr lang="es-ES" sz="2800" b="1" i="1" dirty="0">
              <a:solidFill>
                <a:srgbClr val="E7E6E6">
                  <a:lumMod val="50000"/>
                </a:srgbClr>
              </a:solidFill>
              <a:latin typeface="Raleway" panose="020B0604020202020204" charset="0"/>
              <a:cs typeface="Raleway" panose="020B0604020202020204" charset="0"/>
            </a:endParaRPr>
          </a:p>
        </p:txBody>
      </p:sp>
      <p:sp>
        <p:nvSpPr>
          <p:cNvPr id="19" name="Rectángulo: esquinas redondeadas 18">
            <a:extLst>
              <a:ext uri="{FF2B5EF4-FFF2-40B4-BE49-F238E27FC236}">
                <a16:creationId xmlns:a16="http://schemas.microsoft.com/office/drawing/2014/main" id="{6F7D72C8-C57C-4E0A-840F-3B7EFB279D15}"/>
              </a:ext>
            </a:extLst>
          </p:cNvPr>
          <p:cNvSpPr/>
          <p:nvPr/>
        </p:nvSpPr>
        <p:spPr>
          <a:xfrm>
            <a:off x="923636" y="4496757"/>
            <a:ext cx="3343563"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i="1" dirty="0">
                <a:solidFill>
                  <a:srgbClr val="E7E6E6">
                    <a:lumMod val="50000"/>
                  </a:srgbClr>
                </a:solidFill>
                <a:latin typeface="Raleway" panose="020B0604020202020204" charset="0"/>
                <a:cs typeface="Raleway" panose="020B0604020202020204" charset="0"/>
              </a:rPr>
              <a:t>IR-</a:t>
            </a:r>
            <a:r>
              <a:rPr lang="es-MX" sz="2800" b="1" i="1" dirty="0" err="1">
                <a:solidFill>
                  <a:srgbClr val="E7E6E6">
                    <a:lumMod val="50000"/>
                  </a:srgbClr>
                </a:solidFill>
                <a:latin typeface="Raleway" panose="020B0604020202020204" charset="0"/>
                <a:cs typeface="Raleway" panose="020B0604020202020204" charset="0"/>
              </a:rPr>
              <a:t>Aprox</a:t>
            </a:r>
            <a:r>
              <a:rPr lang="es-MX" sz="2800" b="1" i="1" dirty="0">
                <a:solidFill>
                  <a:srgbClr val="E7E6E6">
                    <a:lumMod val="50000"/>
                  </a:srgbClr>
                </a:solidFill>
                <a:latin typeface="Raleway" panose="020B0604020202020204" charset="0"/>
                <a:cs typeface="Raleway" panose="020B0604020202020204" charset="0"/>
              </a:rPr>
              <a:t> ganador</a:t>
            </a:r>
            <a:endParaRPr lang="es-ES" sz="2800" b="1" i="1" dirty="0">
              <a:solidFill>
                <a:srgbClr val="E7E6E6">
                  <a:lumMod val="50000"/>
                </a:srgbClr>
              </a:solidFill>
              <a:latin typeface="Raleway" panose="020B0604020202020204" charset="0"/>
              <a:cs typeface="Raleway" panose="020B0604020202020204" charset="0"/>
            </a:endParaRPr>
          </a:p>
        </p:txBody>
      </p:sp>
      <p:sp>
        <p:nvSpPr>
          <p:cNvPr id="17" name="Google Shape;175;p21">
            <a:extLst>
              <a:ext uri="{FF2B5EF4-FFF2-40B4-BE49-F238E27FC236}">
                <a16:creationId xmlns:a16="http://schemas.microsoft.com/office/drawing/2014/main" id="{C2DEB60A-5920-4F49-9D80-7F81BC73678B}"/>
              </a:ext>
            </a:extLst>
          </p:cNvPr>
          <p:cNvSpPr/>
          <p:nvPr/>
        </p:nvSpPr>
        <p:spPr>
          <a:xfrm>
            <a:off x="0" y="207814"/>
            <a:ext cx="6591300"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EFICIENCIA DE AGRUPAMIENTO</a:t>
            </a:r>
          </a:p>
        </p:txBody>
      </p:sp>
      <p:pic>
        <p:nvPicPr>
          <p:cNvPr id="3" name="Imagen 2">
            <a:extLst>
              <a:ext uri="{FF2B5EF4-FFF2-40B4-BE49-F238E27FC236}">
                <a16:creationId xmlns:a16="http://schemas.microsoft.com/office/drawing/2014/main" id="{1044C2EF-6741-4383-9340-30C82B0A8445}"/>
              </a:ext>
            </a:extLst>
          </p:cNvPr>
          <p:cNvPicPr>
            <a:picLocks noChangeAspect="1"/>
          </p:cNvPicPr>
          <p:nvPr/>
        </p:nvPicPr>
        <p:blipFill>
          <a:blip r:embed="rId4"/>
          <a:stretch>
            <a:fillRect/>
          </a:stretch>
        </p:blipFill>
        <p:spPr>
          <a:xfrm>
            <a:off x="4880525" y="1643061"/>
            <a:ext cx="7311475" cy="4604008"/>
          </a:xfrm>
          <a:prstGeom prst="rect">
            <a:avLst/>
          </a:prstGeom>
        </p:spPr>
      </p:pic>
      <p:sp>
        <p:nvSpPr>
          <p:cNvPr id="16" name="Rectángulo: esquinas redondeadas 15">
            <a:extLst>
              <a:ext uri="{FF2B5EF4-FFF2-40B4-BE49-F238E27FC236}">
                <a16:creationId xmlns:a16="http://schemas.microsoft.com/office/drawing/2014/main" id="{AD9E77C9-9E90-406E-AAD5-6C08D883745A}"/>
              </a:ext>
            </a:extLst>
          </p:cNvPr>
          <p:cNvSpPr/>
          <p:nvPr/>
        </p:nvSpPr>
        <p:spPr>
          <a:xfrm>
            <a:off x="923636" y="3069908"/>
            <a:ext cx="3343563"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i="1" dirty="0">
                <a:solidFill>
                  <a:srgbClr val="E7E6E6">
                    <a:lumMod val="50000"/>
                  </a:srgbClr>
                </a:solidFill>
                <a:latin typeface="Raleway" panose="020B0604020202020204" charset="0"/>
                <a:cs typeface="Raleway" panose="020B0604020202020204" charset="0"/>
              </a:rPr>
              <a:t>Polígonos 4-20 aristas</a:t>
            </a:r>
            <a:endParaRPr lang="es-ES" sz="2800" b="1" i="1"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187626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r="48801"/>
          <a:stretch/>
        </p:blipFill>
        <p:spPr>
          <a:xfrm>
            <a:off x="6925773" y="0"/>
            <a:ext cx="5266228"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COMPARACIÓN CON PAM Y CLARA</a:t>
            </a:r>
            <a:endParaRPr lang="es-ES" sz="3600" b="1" i="1" dirty="0">
              <a:solidFill>
                <a:srgbClr val="FFFFFF"/>
              </a:solidFill>
            </a:endParaRP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26</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128401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27</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CLARANS VS PAM</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31192" y="1082970"/>
            <a:ext cx="5785692"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i="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5" name="Imagen 4">
            <a:extLst>
              <a:ext uri="{FF2B5EF4-FFF2-40B4-BE49-F238E27FC236}">
                <a16:creationId xmlns:a16="http://schemas.microsoft.com/office/drawing/2014/main" id="{65BE7A51-C0C6-4FA4-A2AD-8243AA5A0461}"/>
              </a:ext>
            </a:extLst>
          </p:cNvPr>
          <p:cNvPicPr>
            <a:picLocks noChangeAspect="1"/>
          </p:cNvPicPr>
          <p:nvPr/>
        </p:nvPicPr>
        <p:blipFill>
          <a:blip r:embed="rId4"/>
          <a:srcRect/>
          <a:stretch/>
        </p:blipFill>
        <p:spPr>
          <a:xfrm>
            <a:off x="6692901" y="1033716"/>
            <a:ext cx="4271310" cy="4790568"/>
          </a:xfrm>
          <a:prstGeom prst="rect">
            <a:avLst/>
          </a:prstGeom>
        </p:spPr>
      </p:pic>
      <p:sp>
        <p:nvSpPr>
          <p:cNvPr id="13" name="Rectángulo: esquinas redondeadas 12">
            <a:extLst>
              <a:ext uri="{FF2B5EF4-FFF2-40B4-BE49-F238E27FC236}">
                <a16:creationId xmlns:a16="http://schemas.microsoft.com/office/drawing/2014/main" id="{80783DB1-47C9-4B75-8F36-5D2078AB3C5E}"/>
              </a:ext>
            </a:extLst>
          </p:cNvPr>
          <p:cNvSpPr/>
          <p:nvPr/>
        </p:nvSpPr>
        <p:spPr>
          <a:xfrm>
            <a:off x="543183" y="1985961"/>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PAM es ineficiente en grandes conjuntos</a:t>
            </a:r>
            <a:endParaRPr lang="es-ES" sz="2800" b="1" i="1" dirty="0">
              <a:solidFill>
                <a:srgbClr val="E7E6E6">
                  <a:lumMod val="50000"/>
                </a:srgbClr>
              </a:solidFill>
              <a:latin typeface="Raleway" panose="020B0604020202020204" charset="0"/>
              <a:cs typeface="Raleway" panose="020B0604020202020204" charset="0"/>
            </a:endParaRPr>
          </a:p>
        </p:txBody>
      </p:sp>
      <p:sp>
        <p:nvSpPr>
          <p:cNvPr id="16" name="Rectángulo: esquinas redondeadas 15">
            <a:extLst>
              <a:ext uri="{FF2B5EF4-FFF2-40B4-BE49-F238E27FC236}">
                <a16:creationId xmlns:a16="http://schemas.microsoft.com/office/drawing/2014/main" id="{25EB8A9F-CA4C-474C-861E-A44B917B0B10}"/>
              </a:ext>
            </a:extLst>
          </p:cNvPr>
          <p:cNvSpPr/>
          <p:nvPr/>
        </p:nvSpPr>
        <p:spPr>
          <a:xfrm>
            <a:off x="558800" y="3779839"/>
            <a:ext cx="5361709" cy="10922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¿Y PARA PEQUEÑOS?</a:t>
            </a:r>
            <a:endParaRPr lang="es-ES" sz="2800" b="1" i="1"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233794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28</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CLARANS VS CLARA</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31192" y="1082970"/>
            <a:ext cx="5785692"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i="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13" name="Rectángulo: esquinas redondeadas 12">
            <a:extLst>
              <a:ext uri="{FF2B5EF4-FFF2-40B4-BE49-F238E27FC236}">
                <a16:creationId xmlns:a16="http://schemas.microsoft.com/office/drawing/2014/main" id="{80783DB1-47C9-4B75-8F36-5D2078AB3C5E}"/>
              </a:ext>
            </a:extLst>
          </p:cNvPr>
          <p:cNvSpPr/>
          <p:nvPr/>
        </p:nvSpPr>
        <p:spPr>
          <a:xfrm>
            <a:off x="543183" y="1985961"/>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Mayoría de ocasiones</a:t>
            </a:r>
          </a:p>
          <a:p>
            <a:pPr lvl="0" algn="ctr"/>
            <a:r>
              <a:rPr lang="es-ES" sz="2800" b="1" i="1" dirty="0">
                <a:solidFill>
                  <a:srgbClr val="E7E6E6">
                    <a:lumMod val="50000"/>
                  </a:srgbClr>
                </a:solidFill>
                <a:latin typeface="Raleway" panose="020B0604020202020204" charset="0"/>
                <a:cs typeface="Raleway" panose="020B0604020202020204" charset="0"/>
              </a:rPr>
              <a:t>Resultados CLARANS &gt; CLARA</a:t>
            </a:r>
          </a:p>
        </p:txBody>
      </p:sp>
      <p:sp>
        <p:nvSpPr>
          <p:cNvPr id="16" name="Rectángulo: esquinas redondeadas 15">
            <a:extLst>
              <a:ext uri="{FF2B5EF4-FFF2-40B4-BE49-F238E27FC236}">
                <a16:creationId xmlns:a16="http://schemas.microsoft.com/office/drawing/2014/main" id="{25EB8A9F-CA4C-474C-861E-A44B917B0B10}"/>
              </a:ext>
            </a:extLst>
          </p:cNvPr>
          <p:cNvSpPr/>
          <p:nvPr/>
        </p:nvSpPr>
        <p:spPr>
          <a:xfrm>
            <a:off x="558800" y="3779839"/>
            <a:ext cx="5361709" cy="1092200"/>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¿EXCEPCIONES?</a:t>
            </a:r>
            <a:endParaRPr lang="es-ES" sz="2800" b="1" i="1" dirty="0">
              <a:solidFill>
                <a:srgbClr val="E7E6E6">
                  <a:lumMod val="50000"/>
                </a:srgbClr>
              </a:solidFill>
              <a:latin typeface="Raleway" panose="020B0604020202020204" charset="0"/>
              <a:cs typeface="Raleway" panose="020B0604020202020204" charset="0"/>
            </a:endParaRPr>
          </a:p>
        </p:txBody>
      </p:sp>
      <p:pic>
        <p:nvPicPr>
          <p:cNvPr id="11" name="Imagen 10">
            <a:extLst>
              <a:ext uri="{FF2B5EF4-FFF2-40B4-BE49-F238E27FC236}">
                <a16:creationId xmlns:a16="http://schemas.microsoft.com/office/drawing/2014/main" id="{24FCE050-EFBC-475A-9ACC-6CE980734751}"/>
              </a:ext>
            </a:extLst>
          </p:cNvPr>
          <p:cNvPicPr>
            <a:picLocks noChangeAspect="1"/>
          </p:cNvPicPr>
          <p:nvPr/>
        </p:nvPicPr>
        <p:blipFill>
          <a:blip r:embed="rId4"/>
          <a:srcRect/>
          <a:stretch/>
        </p:blipFill>
        <p:spPr>
          <a:xfrm>
            <a:off x="6540500" y="919849"/>
            <a:ext cx="4457699" cy="5018302"/>
          </a:xfrm>
          <a:prstGeom prst="rect">
            <a:avLst/>
          </a:prstGeom>
        </p:spPr>
      </p:pic>
    </p:spTree>
    <p:extLst>
      <p:ext uri="{BB962C8B-B14F-4D97-AF65-F5344CB8AC3E}">
        <p14:creationId xmlns:p14="http://schemas.microsoft.com/office/powerpoint/2010/main" val="59453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r="48801"/>
          <a:stretch/>
        </p:blipFill>
        <p:spPr>
          <a:xfrm>
            <a:off x="6925773" y="0"/>
            <a:ext cx="5266228"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a:solidFill>
                  <a:srgbClr val="FFFFFF"/>
                </a:solidFill>
              </a:rPr>
              <a:t>EJEMPLO PRÁCTICO</a:t>
            </a:r>
            <a:r>
              <a:rPr lang="es-MX" sz="3600" b="1" i="1" dirty="0">
                <a:solidFill>
                  <a:srgbClr val="FFFFFF"/>
                </a:solidFill>
              </a:rPr>
              <a:t> - METODOLOGÍA</a:t>
            </a:r>
            <a:endParaRPr lang="es-ES" sz="3600" b="1" i="1" dirty="0">
              <a:solidFill>
                <a:srgbClr val="FFFFFF"/>
              </a:solidFill>
            </a:endParaRP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29</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3611894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Autores</a:t>
            </a: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4" name="Imagen 3" descr="Un hombre con una camiseta gris&#10;&#10;Descripción generada automáticamente">
            <a:extLst>
              <a:ext uri="{FF2B5EF4-FFF2-40B4-BE49-F238E27FC236}">
                <a16:creationId xmlns:a16="http://schemas.microsoft.com/office/drawing/2014/main" id="{DE7001E8-0668-4C2D-9476-C7D79760096F}"/>
              </a:ext>
            </a:extLst>
          </p:cNvPr>
          <p:cNvPicPr>
            <a:picLocks noChangeAspect="1"/>
          </p:cNvPicPr>
          <p:nvPr/>
        </p:nvPicPr>
        <p:blipFill>
          <a:blip r:embed="rId4"/>
          <a:stretch>
            <a:fillRect/>
          </a:stretch>
        </p:blipFill>
        <p:spPr>
          <a:xfrm>
            <a:off x="2530142" y="1954461"/>
            <a:ext cx="2536624" cy="221837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6" name="Imagen 15">
            <a:extLst>
              <a:ext uri="{FF2B5EF4-FFF2-40B4-BE49-F238E27FC236}">
                <a16:creationId xmlns:a16="http://schemas.microsoft.com/office/drawing/2014/main" id="{12889F89-BFA0-4DFB-AAEB-4A36FE20F699}"/>
              </a:ext>
            </a:extLst>
          </p:cNvPr>
          <p:cNvPicPr>
            <a:picLocks noChangeAspect="1"/>
          </p:cNvPicPr>
          <p:nvPr/>
        </p:nvPicPr>
        <p:blipFill rotWithShape="1">
          <a:blip r:embed="rId5"/>
          <a:srcRect b="29568"/>
          <a:stretch/>
        </p:blipFill>
        <p:spPr>
          <a:xfrm>
            <a:off x="7252383" y="1954461"/>
            <a:ext cx="2409475" cy="221837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8" name="Google Shape;175;p21">
            <a:extLst>
              <a:ext uri="{FF2B5EF4-FFF2-40B4-BE49-F238E27FC236}">
                <a16:creationId xmlns:a16="http://schemas.microsoft.com/office/drawing/2014/main" id="{B870D495-0A3A-4DF2-87B3-3DB6F9C5DE91}"/>
              </a:ext>
            </a:extLst>
          </p:cNvPr>
          <p:cNvSpPr/>
          <p:nvPr/>
        </p:nvSpPr>
        <p:spPr>
          <a:xfrm>
            <a:off x="2010485" y="4651456"/>
            <a:ext cx="3575937" cy="624408"/>
          </a:xfrm>
          <a:prstGeom prst="rect">
            <a:avLst/>
          </a:prstGeom>
          <a:solidFill>
            <a:schemeClr val="accent3">
              <a:lumMod val="75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2800" b="1" i="1" dirty="0">
                <a:solidFill>
                  <a:srgbClr val="FFFFFF"/>
                </a:solidFill>
              </a:rPr>
              <a:t>Raymond T. Ng</a:t>
            </a:r>
          </a:p>
        </p:txBody>
      </p:sp>
      <p:sp>
        <p:nvSpPr>
          <p:cNvPr id="23" name="Google Shape;175;p21">
            <a:extLst>
              <a:ext uri="{FF2B5EF4-FFF2-40B4-BE49-F238E27FC236}">
                <a16:creationId xmlns:a16="http://schemas.microsoft.com/office/drawing/2014/main" id="{CA5F4B9B-0004-45A7-81C8-1C26966D248E}"/>
              </a:ext>
            </a:extLst>
          </p:cNvPr>
          <p:cNvSpPr/>
          <p:nvPr/>
        </p:nvSpPr>
        <p:spPr>
          <a:xfrm>
            <a:off x="6669151" y="4651456"/>
            <a:ext cx="3575937" cy="624408"/>
          </a:xfrm>
          <a:prstGeom prst="rect">
            <a:avLst/>
          </a:prstGeom>
          <a:solidFill>
            <a:schemeClr val="accent3">
              <a:lumMod val="75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2800" b="1" i="1" dirty="0">
                <a:solidFill>
                  <a:srgbClr val="FFFFFF"/>
                </a:solidFill>
              </a:rPr>
              <a:t>Jiawei Han</a:t>
            </a:r>
          </a:p>
        </p:txBody>
      </p:sp>
    </p:spTree>
    <p:extLst>
      <p:ext uri="{BB962C8B-B14F-4D97-AF65-F5344CB8AC3E}">
        <p14:creationId xmlns:p14="http://schemas.microsoft.com/office/powerpoint/2010/main" val="92561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30</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DATOS DE MUESTREO</a:t>
            </a:r>
            <a:endParaRPr lang="es-ES" sz="3600" b="1" i="1" dirty="0">
              <a:solidFill>
                <a:srgbClr val="FFFFFF"/>
              </a:solidFill>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3" name="Imagen 2">
            <a:extLst>
              <a:ext uri="{FF2B5EF4-FFF2-40B4-BE49-F238E27FC236}">
                <a16:creationId xmlns:a16="http://schemas.microsoft.com/office/drawing/2014/main" id="{BBB634F3-FB21-461A-AD5A-DAE9712C8D1C}"/>
              </a:ext>
            </a:extLst>
          </p:cNvPr>
          <p:cNvPicPr>
            <a:picLocks noChangeAspect="1"/>
          </p:cNvPicPr>
          <p:nvPr/>
        </p:nvPicPr>
        <p:blipFill>
          <a:blip r:embed="rId4"/>
          <a:stretch>
            <a:fillRect/>
          </a:stretch>
        </p:blipFill>
        <p:spPr>
          <a:xfrm>
            <a:off x="1650329" y="1196396"/>
            <a:ext cx="8540359" cy="3130550"/>
          </a:xfrm>
          <a:prstGeom prst="rect">
            <a:avLst/>
          </a:prstGeom>
        </p:spPr>
      </p:pic>
      <p:sp>
        <p:nvSpPr>
          <p:cNvPr id="8" name="CuadroTexto 7">
            <a:extLst>
              <a:ext uri="{FF2B5EF4-FFF2-40B4-BE49-F238E27FC236}">
                <a16:creationId xmlns:a16="http://schemas.microsoft.com/office/drawing/2014/main" id="{F8453F2D-7922-4649-A5E7-1722E4D97BB7}"/>
              </a:ext>
            </a:extLst>
          </p:cNvPr>
          <p:cNvSpPr txBox="1"/>
          <p:nvPr/>
        </p:nvSpPr>
        <p:spPr>
          <a:xfrm>
            <a:off x="1518804" y="5419401"/>
            <a:ext cx="2882900" cy="584775"/>
          </a:xfrm>
          <a:prstGeom prst="rect">
            <a:avLst/>
          </a:prstGeom>
          <a:noFill/>
        </p:spPr>
        <p:txBody>
          <a:bodyPr wrap="square" rtlCol="0">
            <a:spAutoFit/>
          </a:bodyPr>
          <a:lstStyle/>
          <a:p>
            <a:r>
              <a:rPr lang="es-ES" sz="3200" b="1" i="1" dirty="0" err="1"/>
              <a:t>minCost</a:t>
            </a:r>
            <a:r>
              <a:rPr lang="es-ES" sz="3200" b="1" i="1" dirty="0"/>
              <a:t> = 1</a:t>
            </a:r>
          </a:p>
        </p:txBody>
      </p:sp>
      <p:sp>
        <p:nvSpPr>
          <p:cNvPr id="9" name="CuadroTexto 8">
            <a:extLst>
              <a:ext uri="{FF2B5EF4-FFF2-40B4-BE49-F238E27FC236}">
                <a16:creationId xmlns:a16="http://schemas.microsoft.com/office/drawing/2014/main" id="{02003C58-2DC3-4BFD-B060-C6257763528E}"/>
              </a:ext>
            </a:extLst>
          </p:cNvPr>
          <p:cNvSpPr txBox="1"/>
          <p:nvPr/>
        </p:nvSpPr>
        <p:spPr>
          <a:xfrm>
            <a:off x="7790298" y="5369216"/>
            <a:ext cx="2882900" cy="584775"/>
          </a:xfrm>
          <a:prstGeom prst="rect">
            <a:avLst/>
          </a:prstGeom>
          <a:noFill/>
        </p:spPr>
        <p:txBody>
          <a:bodyPr wrap="square" rtlCol="0">
            <a:spAutoFit/>
          </a:bodyPr>
          <a:lstStyle/>
          <a:p>
            <a:r>
              <a:rPr lang="es-ES" sz="3200" b="1" i="1" dirty="0" err="1"/>
              <a:t>bestNode</a:t>
            </a:r>
            <a:r>
              <a:rPr lang="es-ES" sz="3200" b="1" i="1" dirty="0"/>
              <a:t> = 0</a:t>
            </a:r>
          </a:p>
        </p:txBody>
      </p:sp>
      <p:sp>
        <p:nvSpPr>
          <p:cNvPr id="10" name="CuadroTexto 9">
            <a:extLst>
              <a:ext uri="{FF2B5EF4-FFF2-40B4-BE49-F238E27FC236}">
                <a16:creationId xmlns:a16="http://schemas.microsoft.com/office/drawing/2014/main" id="{BAADD652-A2F7-47C3-8FCC-9233CD0A0A8C}"/>
              </a:ext>
            </a:extLst>
          </p:cNvPr>
          <p:cNvSpPr txBox="1"/>
          <p:nvPr/>
        </p:nvSpPr>
        <p:spPr>
          <a:xfrm>
            <a:off x="3906404" y="4134562"/>
            <a:ext cx="1452996" cy="461665"/>
          </a:xfrm>
          <a:prstGeom prst="rect">
            <a:avLst/>
          </a:prstGeom>
          <a:noFill/>
        </p:spPr>
        <p:txBody>
          <a:bodyPr wrap="square" rtlCol="0">
            <a:spAutoFit/>
          </a:bodyPr>
          <a:lstStyle/>
          <a:p>
            <a:r>
              <a:rPr lang="es-ES" sz="2400" b="1" i="1" dirty="0">
                <a:solidFill>
                  <a:srgbClr val="854643"/>
                </a:solidFill>
              </a:rPr>
              <a:t>MED = 12</a:t>
            </a:r>
          </a:p>
        </p:txBody>
      </p:sp>
      <p:sp>
        <p:nvSpPr>
          <p:cNvPr id="11" name="CuadroTexto 10">
            <a:extLst>
              <a:ext uri="{FF2B5EF4-FFF2-40B4-BE49-F238E27FC236}">
                <a16:creationId xmlns:a16="http://schemas.microsoft.com/office/drawing/2014/main" id="{276C9124-5B50-43A3-8005-46D142743816}"/>
              </a:ext>
            </a:extLst>
          </p:cNvPr>
          <p:cNvSpPr txBox="1"/>
          <p:nvPr/>
        </p:nvSpPr>
        <p:spPr>
          <a:xfrm>
            <a:off x="5430406" y="4134562"/>
            <a:ext cx="1452996" cy="461665"/>
          </a:xfrm>
          <a:prstGeom prst="rect">
            <a:avLst/>
          </a:prstGeom>
          <a:noFill/>
        </p:spPr>
        <p:txBody>
          <a:bodyPr wrap="square" rtlCol="0">
            <a:spAutoFit/>
          </a:bodyPr>
          <a:lstStyle/>
          <a:p>
            <a:r>
              <a:rPr lang="es-ES" sz="2400" b="1" i="1" dirty="0">
                <a:solidFill>
                  <a:srgbClr val="854643"/>
                </a:solidFill>
              </a:rPr>
              <a:t>MED = 18</a:t>
            </a:r>
          </a:p>
        </p:txBody>
      </p:sp>
      <p:sp>
        <p:nvSpPr>
          <p:cNvPr id="12" name="CuadroTexto 11">
            <a:extLst>
              <a:ext uri="{FF2B5EF4-FFF2-40B4-BE49-F238E27FC236}">
                <a16:creationId xmlns:a16="http://schemas.microsoft.com/office/drawing/2014/main" id="{EE31BCDD-C3FF-4DA4-8B9F-5D808DC01CE0}"/>
              </a:ext>
            </a:extLst>
          </p:cNvPr>
          <p:cNvSpPr txBox="1"/>
          <p:nvPr/>
        </p:nvSpPr>
        <p:spPr>
          <a:xfrm>
            <a:off x="6954408" y="4148702"/>
            <a:ext cx="1452996" cy="461665"/>
          </a:xfrm>
          <a:prstGeom prst="rect">
            <a:avLst/>
          </a:prstGeom>
          <a:noFill/>
        </p:spPr>
        <p:txBody>
          <a:bodyPr wrap="square" rtlCol="0">
            <a:spAutoFit/>
          </a:bodyPr>
          <a:lstStyle/>
          <a:p>
            <a:r>
              <a:rPr lang="es-ES" sz="2400" b="1" i="1" dirty="0">
                <a:solidFill>
                  <a:srgbClr val="854643"/>
                </a:solidFill>
              </a:rPr>
              <a:t>MED = 15</a:t>
            </a:r>
          </a:p>
        </p:txBody>
      </p:sp>
      <p:sp>
        <p:nvSpPr>
          <p:cNvPr id="13" name="CuadroTexto 12">
            <a:extLst>
              <a:ext uri="{FF2B5EF4-FFF2-40B4-BE49-F238E27FC236}">
                <a16:creationId xmlns:a16="http://schemas.microsoft.com/office/drawing/2014/main" id="{E33EC476-E26A-4E8A-A44F-D569A483D591}"/>
              </a:ext>
            </a:extLst>
          </p:cNvPr>
          <p:cNvSpPr txBox="1"/>
          <p:nvPr/>
        </p:nvSpPr>
        <p:spPr>
          <a:xfrm>
            <a:off x="8517950" y="4149377"/>
            <a:ext cx="1452996" cy="461665"/>
          </a:xfrm>
          <a:prstGeom prst="rect">
            <a:avLst/>
          </a:prstGeom>
          <a:noFill/>
        </p:spPr>
        <p:txBody>
          <a:bodyPr wrap="square" rtlCol="0">
            <a:spAutoFit/>
          </a:bodyPr>
          <a:lstStyle/>
          <a:p>
            <a:r>
              <a:rPr lang="es-ES" sz="2400" b="1" i="1" dirty="0">
                <a:solidFill>
                  <a:srgbClr val="854643"/>
                </a:solidFill>
              </a:rPr>
              <a:t>MED = 18</a:t>
            </a:r>
          </a:p>
        </p:txBody>
      </p:sp>
    </p:spTree>
    <p:extLst>
      <p:ext uri="{BB962C8B-B14F-4D97-AF65-F5344CB8AC3E}">
        <p14:creationId xmlns:p14="http://schemas.microsoft.com/office/powerpoint/2010/main" val="411031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31</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DIFERENCIAS ABSOLUTAS</a:t>
            </a:r>
            <a:endParaRPr lang="es-ES" sz="3600" b="1" i="1" dirty="0">
              <a:solidFill>
                <a:srgbClr val="FFFFFF"/>
              </a:solidFill>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4" name="Imagen 3">
            <a:extLst>
              <a:ext uri="{FF2B5EF4-FFF2-40B4-BE49-F238E27FC236}">
                <a16:creationId xmlns:a16="http://schemas.microsoft.com/office/drawing/2014/main" id="{F792E660-07EB-473E-8167-FC0C4E2CF140}"/>
              </a:ext>
            </a:extLst>
          </p:cNvPr>
          <p:cNvPicPr>
            <a:picLocks noChangeAspect="1"/>
          </p:cNvPicPr>
          <p:nvPr/>
        </p:nvPicPr>
        <p:blipFill>
          <a:blip r:embed="rId4"/>
          <a:stretch>
            <a:fillRect/>
          </a:stretch>
        </p:blipFill>
        <p:spPr>
          <a:xfrm>
            <a:off x="2373211" y="1476240"/>
            <a:ext cx="7445577" cy="3056021"/>
          </a:xfrm>
          <a:prstGeom prst="rect">
            <a:avLst/>
          </a:prstGeom>
        </p:spPr>
      </p:pic>
      <p:sp>
        <p:nvSpPr>
          <p:cNvPr id="8" name="CuadroTexto 7">
            <a:extLst>
              <a:ext uri="{FF2B5EF4-FFF2-40B4-BE49-F238E27FC236}">
                <a16:creationId xmlns:a16="http://schemas.microsoft.com/office/drawing/2014/main" id="{EAF1D179-4577-4275-A620-E2FA5F1691F0}"/>
              </a:ext>
            </a:extLst>
          </p:cNvPr>
          <p:cNvSpPr txBox="1"/>
          <p:nvPr/>
        </p:nvSpPr>
        <p:spPr>
          <a:xfrm>
            <a:off x="1607704" y="5000301"/>
            <a:ext cx="2882900" cy="584775"/>
          </a:xfrm>
          <a:prstGeom prst="rect">
            <a:avLst/>
          </a:prstGeom>
          <a:noFill/>
        </p:spPr>
        <p:txBody>
          <a:bodyPr wrap="square" rtlCol="0">
            <a:spAutoFit/>
          </a:bodyPr>
          <a:lstStyle/>
          <a:p>
            <a:r>
              <a:rPr lang="es-MX" sz="3200" b="1" i="1" dirty="0"/>
              <a:t>D</a:t>
            </a:r>
            <a:r>
              <a:rPr lang="es-ES" sz="3200" b="1" i="1" dirty="0"/>
              <a:t>IF S0|S3 = 0</a:t>
            </a:r>
          </a:p>
        </p:txBody>
      </p:sp>
      <p:sp>
        <p:nvSpPr>
          <p:cNvPr id="9" name="CuadroTexto 8">
            <a:extLst>
              <a:ext uri="{FF2B5EF4-FFF2-40B4-BE49-F238E27FC236}">
                <a16:creationId xmlns:a16="http://schemas.microsoft.com/office/drawing/2014/main" id="{05ECA96F-BC3E-4C9D-B369-9B6AC4677F36}"/>
              </a:ext>
            </a:extLst>
          </p:cNvPr>
          <p:cNvSpPr txBox="1"/>
          <p:nvPr/>
        </p:nvSpPr>
        <p:spPr>
          <a:xfrm>
            <a:off x="7589404" y="4977516"/>
            <a:ext cx="2882900" cy="584775"/>
          </a:xfrm>
          <a:prstGeom prst="rect">
            <a:avLst/>
          </a:prstGeom>
          <a:noFill/>
        </p:spPr>
        <p:txBody>
          <a:bodyPr wrap="square" rtlCol="0">
            <a:spAutoFit/>
          </a:bodyPr>
          <a:lstStyle/>
          <a:p>
            <a:r>
              <a:rPr lang="es-MX" sz="3200" b="1" i="1" dirty="0"/>
              <a:t>D</a:t>
            </a:r>
            <a:r>
              <a:rPr lang="es-ES" sz="3200" b="1" i="1" dirty="0"/>
              <a:t>IF S2|S4 = 0</a:t>
            </a:r>
          </a:p>
        </p:txBody>
      </p:sp>
    </p:spTree>
    <p:extLst>
      <p:ext uri="{BB962C8B-B14F-4D97-AF65-F5344CB8AC3E}">
        <p14:creationId xmlns:p14="http://schemas.microsoft.com/office/powerpoint/2010/main" val="266094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32</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NODOS MADRE</a:t>
            </a:r>
            <a:endParaRPr lang="es-ES" sz="3600" b="1" i="1" dirty="0">
              <a:solidFill>
                <a:srgbClr val="FFFFFF"/>
              </a:solidFill>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3" name="Imagen 2">
            <a:extLst>
              <a:ext uri="{FF2B5EF4-FFF2-40B4-BE49-F238E27FC236}">
                <a16:creationId xmlns:a16="http://schemas.microsoft.com/office/drawing/2014/main" id="{7801A2FA-5312-4177-9515-CF27494BFBF2}"/>
              </a:ext>
            </a:extLst>
          </p:cNvPr>
          <p:cNvPicPr>
            <a:picLocks noChangeAspect="1"/>
          </p:cNvPicPr>
          <p:nvPr/>
        </p:nvPicPr>
        <p:blipFill>
          <a:blip r:embed="rId4"/>
          <a:stretch>
            <a:fillRect/>
          </a:stretch>
        </p:blipFill>
        <p:spPr>
          <a:xfrm>
            <a:off x="1971083" y="1609725"/>
            <a:ext cx="8541342" cy="1819275"/>
          </a:xfrm>
          <a:prstGeom prst="rect">
            <a:avLst/>
          </a:prstGeom>
        </p:spPr>
      </p:pic>
      <p:sp>
        <p:nvSpPr>
          <p:cNvPr id="8" name="CuadroTexto 7">
            <a:extLst>
              <a:ext uri="{FF2B5EF4-FFF2-40B4-BE49-F238E27FC236}">
                <a16:creationId xmlns:a16="http://schemas.microsoft.com/office/drawing/2014/main" id="{461FB0D9-1D2A-4459-99E5-0B8D5BBC50C2}"/>
              </a:ext>
            </a:extLst>
          </p:cNvPr>
          <p:cNvSpPr txBox="1"/>
          <p:nvPr/>
        </p:nvSpPr>
        <p:spPr>
          <a:xfrm>
            <a:off x="2407804" y="4307604"/>
            <a:ext cx="7993496" cy="584775"/>
          </a:xfrm>
          <a:prstGeom prst="rect">
            <a:avLst/>
          </a:prstGeom>
          <a:noFill/>
        </p:spPr>
        <p:txBody>
          <a:bodyPr wrap="square" rtlCol="0">
            <a:spAutoFit/>
          </a:bodyPr>
          <a:lstStyle/>
          <a:p>
            <a:r>
              <a:rPr lang="es-MX" sz="3200" b="1" i="1" dirty="0"/>
              <a:t>INDIVIDUO5 TIENE MEJOR VALOR EN S4|S2</a:t>
            </a:r>
            <a:endParaRPr lang="es-ES" sz="3200" b="1" i="1" dirty="0"/>
          </a:p>
        </p:txBody>
      </p:sp>
    </p:spTree>
    <p:extLst>
      <p:ext uri="{BB962C8B-B14F-4D97-AF65-F5344CB8AC3E}">
        <p14:creationId xmlns:p14="http://schemas.microsoft.com/office/powerpoint/2010/main" val="263502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33</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NODOS HIJOS</a:t>
            </a:r>
            <a:endParaRPr lang="es-ES" sz="3600" b="1" i="1" dirty="0">
              <a:solidFill>
                <a:srgbClr val="FFFFFF"/>
              </a:solidFill>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3" name="Imagen 2">
            <a:extLst>
              <a:ext uri="{FF2B5EF4-FFF2-40B4-BE49-F238E27FC236}">
                <a16:creationId xmlns:a16="http://schemas.microsoft.com/office/drawing/2014/main" id="{5ECB25B2-2F2E-4AAF-994F-BDEF58FF9F8A}"/>
              </a:ext>
            </a:extLst>
          </p:cNvPr>
          <p:cNvPicPr>
            <a:picLocks noChangeAspect="1"/>
          </p:cNvPicPr>
          <p:nvPr/>
        </p:nvPicPr>
        <p:blipFill>
          <a:blip r:embed="rId4"/>
          <a:stretch>
            <a:fillRect/>
          </a:stretch>
        </p:blipFill>
        <p:spPr>
          <a:xfrm>
            <a:off x="2013878" y="1216977"/>
            <a:ext cx="8164244" cy="2972850"/>
          </a:xfrm>
          <a:prstGeom prst="rect">
            <a:avLst/>
          </a:prstGeom>
        </p:spPr>
      </p:pic>
      <p:sp>
        <p:nvSpPr>
          <p:cNvPr id="8" name="CuadroTexto 7">
            <a:extLst>
              <a:ext uri="{FF2B5EF4-FFF2-40B4-BE49-F238E27FC236}">
                <a16:creationId xmlns:a16="http://schemas.microsoft.com/office/drawing/2014/main" id="{FE494CD4-45DD-42BF-9043-5569C918DB83}"/>
              </a:ext>
            </a:extLst>
          </p:cNvPr>
          <p:cNvSpPr txBox="1"/>
          <p:nvPr/>
        </p:nvSpPr>
        <p:spPr>
          <a:xfrm>
            <a:off x="6388914" y="4907321"/>
            <a:ext cx="6367896" cy="461665"/>
          </a:xfrm>
          <a:prstGeom prst="rect">
            <a:avLst/>
          </a:prstGeom>
          <a:noFill/>
        </p:spPr>
        <p:txBody>
          <a:bodyPr wrap="square" rtlCol="0">
            <a:spAutoFit/>
          </a:bodyPr>
          <a:lstStyle/>
          <a:p>
            <a:r>
              <a:rPr lang="es-MX" sz="2400" b="1" i="1" dirty="0"/>
              <a:t>DIF &lt; MINCOST -&gt; PROCESO TERMIMA</a:t>
            </a:r>
            <a:endParaRPr lang="es-ES" sz="2400" b="1" i="1" dirty="0"/>
          </a:p>
        </p:txBody>
      </p:sp>
      <p:sp>
        <p:nvSpPr>
          <p:cNvPr id="9" name="CuadroTexto 8">
            <a:extLst>
              <a:ext uri="{FF2B5EF4-FFF2-40B4-BE49-F238E27FC236}">
                <a16:creationId xmlns:a16="http://schemas.microsoft.com/office/drawing/2014/main" id="{A87DAF05-6E55-47CA-80E4-5E5FCE7AA092}"/>
              </a:ext>
            </a:extLst>
          </p:cNvPr>
          <p:cNvSpPr txBox="1"/>
          <p:nvPr/>
        </p:nvSpPr>
        <p:spPr>
          <a:xfrm>
            <a:off x="896504" y="4907320"/>
            <a:ext cx="6367896" cy="461665"/>
          </a:xfrm>
          <a:prstGeom prst="rect">
            <a:avLst/>
          </a:prstGeom>
          <a:noFill/>
        </p:spPr>
        <p:txBody>
          <a:bodyPr wrap="square" rtlCol="0">
            <a:spAutoFit/>
          </a:bodyPr>
          <a:lstStyle/>
          <a:p>
            <a:r>
              <a:rPr lang="es-MX" sz="2400" b="1" i="1" dirty="0"/>
              <a:t>DIF &gt; MINCOST -&gt; REPETIMOS PROCESO</a:t>
            </a:r>
            <a:endParaRPr lang="es-ES" sz="2400" b="1" i="1" dirty="0"/>
          </a:p>
        </p:txBody>
      </p:sp>
    </p:spTree>
    <p:extLst>
      <p:ext uri="{BB962C8B-B14F-4D97-AF65-F5344CB8AC3E}">
        <p14:creationId xmlns:p14="http://schemas.microsoft.com/office/powerpoint/2010/main" val="121388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34</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MUESTRAS S0|S3</a:t>
            </a:r>
            <a:endParaRPr lang="es-ES" sz="3600" b="1" i="1" dirty="0">
              <a:solidFill>
                <a:srgbClr val="FFFFFF"/>
              </a:solidFill>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3" name="Imagen 2">
            <a:extLst>
              <a:ext uri="{FF2B5EF4-FFF2-40B4-BE49-F238E27FC236}">
                <a16:creationId xmlns:a16="http://schemas.microsoft.com/office/drawing/2014/main" id="{8712F625-AE38-462D-B14A-44BD19A5AEDE}"/>
              </a:ext>
            </a:extLst>
          </p:cNvPr>
          <p:cNvPicPr>
            <a:picLocks noChangeAspect="1"/>
          </p:cNvPicPr>
          <p:nvPr/>
        </p:nvPicPr>
        <p:blipFill>
          <a:blip r:embed="rId4"/>
          <a:stretch>
            <a:fillRect/>
          </a:stretch>
        </p:blipFill>
        <p:spPr>
          <a:xfrm>
            <a:off x="2792171" y="1659679"/>
            <a:ext cx="9264239" cy="3386138"/>
          </a:xfrm>
          <a:prstGeom prst="rect">
            <a:avLst/>
          </a:prstGeom>
        </p:spPr>
      </p:pic>
      <p:sp>
        <p:nvSpPr>
          <p:cNvPr id="8" name="CuadroTexto 7">
            <a:extLst>
              <a:ext uri="{FF2B5EF4-FFF2-40B4-BE49-F238E27FC236}">
                <a16:creationId xmlns:a16="http://schemas.microsoft.com/office/drawing/2014/main" id="{E39999FC-086F-477F-98AD-CD4BADED1F7B}"/>
              </a:ext>
            </a:extLst>
          </p:cNvPr>
          <p:cNvSpPr txBox="1"/>
          <p:nvPr/>
        </p:nvSpPr>
        <p:spPr>
          <a:xfrm>
            <a:off x="642504" y="4389034"/>
            <a:ext cx="6367896" cy="461665"/>
          </a:xfrm>
          <a:prstGeom prst="rect">
            <a:avLst/>
          </a:prstGeom>
          <a:noFill/>
        </p:spPr>
        <p:txBody>
          <a:bodyPr wrap="square" rtlCol="0">
            <a:spAutoFit/>
          </a:bodyPr>
          <a:lstStyle/>
          <a:p>
            <a:r>
              <a:rPr lang="es-MX" sz="2400" b="1" i="1" dirty="0"/>
              <a:t>MEDOIDES</a:t>
            </a:r>
            <a:endParaRPr lang="es-ES" sz="2400" b="1" i="1" dirty="0"/>
          </a:p>
        </p:txBody>
      </p:sp>
    </p:spTree>
    <p:extLst>
      <p:ext uri="{BB962C8B-B14F-4D97-AF65-F5344CB8AC3E}">
        <p14:creationId xmlns:p14="http://schemas.microsoft.com/office/powerpoint/2010/main" val="76058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35</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DIFERENCIAS ABSOLUTAS S0|S3 </a:t>
            </a:r>
            <a:endParaRPr lang="es-ES" sz="3600" b="1" i="1" dirty="0">
              <a:solidFill>
                <a:srgbClr val="FFFFFF"/>
              </a:solidFill>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4" name="Imagen 3">
            <a:extLst>
              <a:ext uri="{FF2B5EF4-FFF2-40B4-BE49-F238E27FC236}">
                <a16:creationId xmlns:a16="http://schemas.microsoft.com/office/drawing/2014/main" id="{B13D7FF6-97F2-407D-9A38-3BDA09EB3063}"/>
              </a:ext>
            </a:extLst>
          </p:cNvPr>
          <p:cNvPicPr>
            <a:picLocks noChangeAspect="1"/>
          </p:cNvPicPr>
          <p:nvPr/>
        </p:nvPicPr>
        <p:blipFill>
          <a:blip r:embed="rId4"/>
          <a:stretch>
            <a:fillRect/>
          </a:stretch>
        </p:blipFill>
        <p:spPr>
          <a:xfrm>
            <a:off x="3264958" y="1199515"/>
            <a:ext cx="5662083" cy="2698750"/>
          </a:xfrm>
          <a:prstGeom prst="rect">
            <a:avLst/>
          </a:prstGeom>
        </p:spPr>
      </p:pic>
      <p:sp>
        <p:nvSpPr>
          <p:cNvPr id="8" name="CuadroTexto 7">
            <a:extLst>
              <a:ext uri="{FF2B5EF4-FFF2-40B4-BE49-F238E27FC236}">
                <a16:creationId xmlns:a16="http://schemas.microsoft.com/office/drawing/2014/main" id="{08A3EC66-4575-42DD-B069-AAC9DA99C91F}"/>
              </a:ext>
            </a:extLst>
          </p:cNvPr>
          <p:cNvSpPr txBox="1"/>
          <p:nvPr/>
        </p:nvSpPr>
        <p:spPr>
          <a:xfrm>
            <a:off x="1518804" y="4834625"/>
            <a:ext cx="2882900" cy="584775"/>
          </a:xfrm>
          <a:prstGeom prst="rect">
            <a:avLst/>
          </a:prstGeom>
          <a:noFill/>
        </p:spPr>
        <p:txBody>
          <a:bodyPr wrap="square" rtlCol="0">
            <a:spAutoFit/>
          </a:bodyPr>
          <a:lstStyle/>
          <a:p>
            <a:r>
              <a:rPr lang="es-MX" sz="3200" b="1" i="1" dirty="0"/>
              <a:t>D</a:t>
            </a:r>
            <a:r>
              <a:rPr lang="es-ES" sz="3200" b="1" i="1" dirty="0"/>
              <a:t>IF S0|S1 = 0</a:t>
            </a:r>
          </a:p>
        </p:txBody>
      </p:sp>
      <p:sp>
        <p:nvSpPr>
          <p:cNvPr id="9" name="CuadroTexto 8">
            <a:extLst>
              <a:ext uri="{FF2B5EF4-FFF2-40B4-BE49-F238E27FC236}">
                <a16:creationId xmlns:a16="http://schemas.microsoft.com/office/drawing/2014/main" id="{E14335DC-821D-44C0-8235-EEAE974268E1}"/>
              </a:ext>
            </a:extLst>
          </p:cNvPr>
          <p:cNvSpPr txBox="1"/>
          <p:nvPr/>
        </p:nvSpPr>
        <p:spPr>
          <a:xfrm>
            <a:off x="4907398" y="4834625"/>
            <a:ext cx="2882900" cy="584775"/>
          </a:xfrm>
          <a:prstGeom prst="rect">
            <a:avLst/>
          </a:prstGeom>
          <a:noFill/>
        </p:spPr>
        <p:txBody>
          <a:bodyPr wrap="square" rtlCol="0">
            <a:spAutoFit/>
          </a:bodyPr>
          <a:lstStyle/>
          <a:p>
            <a:r>
              <a:rPr lang="es-MX" sz="3200" b="1" i="1" dirty="0"/>
              <a:t>D</a:t>
            </a:r>
            <a:r>
              <a:rPr lang="es-ES" sz="3200" b="1" i="1" dirty="0"/>
              <a:t>IF S0|S3 = 0</a:t>
            </a:r>
          </a:p>
        </p:txBody>
      </p:sp>
      <p:sp>
        <p:nvSpPr>
          <p:cNvPr id="10" name="CuadroTexto 9">
            <a:extLst>
              <a:ext uri="{FF2B5EF4-FFF2-40B4-BE49-F238E27FC236}">
                <a16:creationId xmlns:a16="http://schemas.microsoft.com/office/drawing/2014/main" id="{9B2586B1-BB0D-4267-9668-D1D8F2773EA3}"/>
              </a:ext>
            </a:extLst>
          </p:cNvPr>
          <p:cNvSpPr txBox="1"/>
          <p:nvPr/>
        </p:nvSpPr>
        <p:spPr>
          <a:xfrm>
            <a:off x="8552541" y="4844003"/>
            <a:ext cx="2882900" cy="584775"/>
          </a:xfrm>
          <a:prstGeom prst="rect">
            <a:avLst/>
          </a:prstGeom>
          <a:noFill/>
        </p:spPr>
        <p:txBody>
          <a:bodyPr wrap="square" rtlCol="0">
            <a:spAutoFit/>
          </a:bodyPr>
          <a:lstStyle/>
          <a:p>
            <a:r>
              <a:rPr lang="es-MX" sz="3200" b="1" i="1" dirty="0"/>
              <a:t>D</a:t>
            </a:r>
            <a:r>
              <a:rPr lang="es-ES" sz="3200" b="1" i="1" dirty="0"/>
              <a:t>IF S1|S3 = 0</a:t>
            </a:r>
          </a:p>
        </p:txBody>
      </p:sp>
    </p:spTree>
    <p:extLst>
      <p:ext uri="{BB962C8B-B14F-4D97-AF65-F5344CB8AC3E}">
        <p14:creationId xmlns:p14="http://schemas.microsoft.com/office/powerpoint/2010/main" val="408375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36</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NODOS - RESULTADOS</a:t>
            </a:r>
            <a:endParaRPr lang="es-ES" sz="3600" b="1" i="1" dirty="0">
              <a:solidFill>
                <a:srgbClr val="FFFFFF"/>
              </a:solidFill>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3" name="Imagen 2">
            <a:extLst>
              <a:ext uri="{FF2B5EF4-FFF2-40B4-BE49-F238E27FC236}">
                <a16:creationId xmlns:a16="http://schemas.microsoft.com/office/drawing/2014/main" id="{A3BFE968-7F6E-48B4-8E04-C7886C6A1A34}"/>
              </a:ext>
            </a:extLst>
          </p:cNvPr>
          <p:cNvPicPr>
            <a:picLocks noChangeAspect="1"/>
          </p:cNvPicPr>
          <p:nvPr/>
        </p:nvPicPr>
        <p:blipFill>
          <a:blip r:embed="rId4"/>
          <a:stretch>
            <a:fillRect/>
          </a:stretch>
        </p:blipFill>
        <p:spPr>
          <a:xfrm>
            <a:off x="623941" y="1353377"/>
            <a:ext cx="7813038" cy="3149072"/>
          </a:xfrm>
          <a:prstGeom prst="rect">
            <a:avLst/>
          </a:prstGeom>
        </p:spPr>
      </p:pic>
      <p:pic>
        <p:nvPicPr>
          <p:cNvPr id="5" name="Imagen 4" descr="Icono&#10;&#10;Descripción generada automáticamente">
            <a:extLst>
              <a:ext uri="{FF2B5EF4-FFF2-40B4-BE49-F238E27FC236}">
                <a16:creationId xmlns:a16="http://schemas.microsoft.com/office/drawing/2014/main" id="{C414EC97-512F-43CD-A65A-CD6529FBD71B}"/>
              </a:ext>
            </a:extLst>
          </p:cNvPr>
          <p:cNvPicPr>
            <a:picLocks noChangeAspect="1"/>
          </p:cNvPicPr>
          <p:nvPr/>
        </p:nvPicPr>
        <p:blipFill>
          <a:blip r:embed="rId5"/>
          <a:stretch>
            <a:fillRect/>
          </a:stretch>
        </p:blipFill>
        <p:spPr>
          <a:xfrm>
            <a:off x="1159141" y="4387456"/>
            <a:ext cx="1418959" cy="1418959"/>
          </a:xfrm>
          <a:prstGeom prst="rect">
            <a:avLst/>
          </a:prstGeom>
        </p:spPr>
      </p:pic>
      <p:pic>
        <p:nvPicPr>
          <p:cNvPr id="10" name="Imagen 9" descr="Icono&#10;&#10;Descripción generada automáticamente">
            <a:extLst>
              <a:ext uri="{FF2B5EF4-FFF2-40B4-BE49-F238E27FC236}">
                <a16:creationId xmlns:a16="http://schemas.microsoft.com/office/drawing/2014/main" id="{C2536A2D-AFC3-4BE1-B699-5C582643B8E4}"/>
              </a:ext>
            </a:extLst>
          </p:cNvPr>
          <p:cNvPicPr>
            <a:picLocks noChangeAspect="1"/>
          </p:cNvPicPr>
          <p:nvPr/>
        </p:nvPicPr>
        <p:blipFill>
          <a:blip r:embed="rId5"/>
          <a:stretch>
            <a:fillRect/>
          </a:stretch>
        </p:blipFill>
        <p:spPr>
          <a:xfrm>
            <a:off x="7661541" y="4387455"/>
            <a:ext cx="1418959" cy="1418959"/>
          </a:xfrm>
          <a:prstGeom prst="rect">
            <a:avLst/>
          </a:prstGeom>
        </p:spPr>
      </p:pic>
      <p:sp>
        <p:nvSpPr>
          <p:cNvPr id="11" name="CuadroTexto 10">
            <a:extLst>
              <a:ext uri="{FF2B5EF4-FFF2-40B4-BE49-F238E27FC236}">
                <a16:creationId xmlns:a16="http://schemas.microsoft.com/office/drawing/2014/main" id="{F4A64E25-C730-4FB5-9A03-FA432783E15A}"/>
              </a:ext>
            </a:extLst>
          </p:cNvPr>
          <p:cNvSpPr txBox="1"/>
          <p:nvPr/>
        </p:nvSpPr>
        <p:spPr>
          <a:xfrm>
            <a:off x="2852557" y="4919848"/>
            <a:ext cx="2882900" cy="584775"/>
          </a:xfrm>
          <a:prstGeom prst="rect">
            <a:avLst/>
          </a:prstGeom>
          <a:noFill/>
        </p:spPr>
        <p:txBody>
          <a:bodyPr wrap="square" rtlCol="0">
            <a:spAutoFit/>
          </a:bodyPr>
          <a:lstStyle/>
          <a:p>
            <a:r>
              <a:rPr lang="es-MX" sz="3200" b="1" i="1" dirty="0"/>
              <a:t>CLUST1 – 1,2,3</a:t>
            </a:r>
            <a:endParaRPr lang="es-ES" sz="3200" b="1" i="1" dirty="0"/>
          </a:p>
        </p:txBody>
      </p:sp>
      <p:sp>
        <p:nvSpPr>
          <p:cNvPr id="12" name="CuadroTexto 11">
            <a:extLst>
              <a:ext uri="{FF2B5EF4-FFF2-40B4-BE49-F238E27FC236}">
                <a16:creationId xmlns:a16="http://schemas.microsoft.com/office/drawing/2014/main" id="{C889FF10-207C-4716-A870-66BA53CF9B28}"/>
              </a:ext>
            </a:extLst>
          </p:cNvPr>
          <p:cNvSpPr txBox="1"/>
          <p:nvPr/>
        </p:nvSpPr>
        <p:spPr>
          <a:xfrm>
            <a:off x="9237432" y="4882462"/>
            <a:ext cx="2882900" cy="584775"/>
          </a:xfrm>
          <a:prstGeom prst="rect">
            <a:avLst/>
          </a:prstGeom>
          <a:noFill/>
        </p:spPr>
        <p:txBody>
          <a:bodyPr wrap="square" rtlCol="0">
            <a:spAutoFit/>
          </a:bodyPr>
          <a:lstStyle/>
          <a:p>
            <a:r>
              <a:rPr lang="es-MX" sz="3200" b="1" i="1" dirty="0"/>
              <a:t>CLUST2 – 4,5</a:t>
            </a:r>
            <a:endParaRPr lang="es-ES" sz="3200" b="1" i="1" dirty="0"/>
          </a:p>
        </p:txBody>
      </p:sp>
      <p:sp>
        <p:nvSpPr>
          <p:cNvPr id="13" name="Rectángulo: esquinas redondeadas 12">
            <a:extLst>
              <a:ext uri="{FF2B5EF4-FFF2-40B4-BE49-F238E27FC236}">
                <a16:creationId xmlns:a16="http://schemas.microsoft.com/office/drawing/2014/main" id="{FB992EE4-EC04-4714-9C33-2DE80B91D00A}"/>
              </a:ext>
            </a:extLst>
          </p:cNvPr>
          <p:cNvSpPr/>
          <p:nvPr/>
        </p:nvSpPr>
        <p:spPr>
          <a:xfrm>
            <a:off x="8436979" y="2012371"/>
            <a:ext cx="3441701"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DIF &gt; MINCOST</a:t>
            </a:r>
          </a:p>
        </p:txBody>
      </p:sp>
    </p:spTree>
    <p:extLst>
      <p:ext uri="{BB962C8B-B14F-4D97-AF65-F5344CB8AC3E}">
        <p14:creationId xmlns:p14="http://schemas.microsoft.com/office/powerpoint/2010/main" val="380908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r="48801"/>
          <a:stretch/>
        </p:blipFill>
        <p:spPr>
          <a:xfrm>
            <a:off x="6925773" y="0"/>
            <a:ext cx="5266228"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EJEMPLO PRÁCTICO - PYTHON</a:t>
            </a:r>
            <a:endParaRPr lang="es-ES" sz="3600" b="1" i="1" dirty="0">
              <a:solidFill>
                <a:srgbClr val="FFFFFF"/>
              </a:solidFill>
            </a:endParaRP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37</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564048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38</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RESUMEN</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31192" y="1082970"/>
            <a:ext cx="5785692"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i="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13" name="Rectángulo: esquinas redondeadas 12">
            <a:extLst>
              <a:ext uri="{FF2B5EF4-FFF2-40B4-BE49-F238E27FC236}">
                <a16:creationId xmlns:a16="http://schemas.microsoft.com/office/drawing/2014/main" id="{80783DB1-47C9-4B75-8F36-5D2078AB3C5E}"/>
              </a:ext>
            </a:extLst>
          </p:cNvPr>
          <p:cNvSpPr/>
          <p:nvPr/>
        </p:nvSpPr>
        <p:spPr>
          <a:xfrm>
            <a:off x="558799" y="1443227"/>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K-MEDOIDE</a:t>
            </a:r>
          </a:p>
        </p:txBody>
      </p:sp>
      <p:sp>
        <p:nvSpPr>
          <p:cNvPr id="12" name="Rectángulo: esquinas redondeadas 11">
            <a:extLst>
              <a:ext uri="{FF2B5EF4-FFF2-40B4-BE49-F238E27FC236}">
                <a16:creationId xmlns:a16="http://schemas.microsoft.com/office/drawing/2014/main" id="{5EA61038-8648-4CC0-A972-DCF052E835B7}"/>
              </a:ext>
            </a:extLst>
          </p:cNvPr>
          <p:cNvSpPr/>
          <p:nvPr/>
        </p:nvSpPr>
        <p:spPr>
          <a:xfrm>
            <a:off x="558799" y="3104571"/>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CLARANS</a:t>
            </a:r>
          </a:p>
        </p:txBody>
      </p:sp>
      <p:pic>
        <p:nvPicPr>
          <p:cNvPr id="4" name="Imagen 3" descr="Logotipo&#10;&#10;Descripción generada automáticamente">
            <a:extLst>
              <a:ext uri="{FF2B5EF4-FFF2-40B4-BE49-F238E27FC236}">
                <a16:creationId xmlns:a16="http://schemas.microsoft.com/office/drawing/2014/main" id="{21722B83-FBE9-4A75-A55A-4C84778827F8}"/>
              </a:ext>
            </a:extLst>
          </p:cNvPr>
          <p:cNvPicPr>
            <a:picLocks noChangeAspect="1"/>
          </p:cNvPicPr>
          <p:nvPr/>
        </p:nvPicPr>
        <p:blipFill>
          <a:blip r:embed="rId4"/>
          <a:stretch>
            <a:fillRect/>
          </a:stretch>
        </p:blipFill>
        <p:spPr>
          <a:xfrm>
            <a:off x="7466142" y="1443227"/>
            <a:ext cx="1378544" cy="1378544"/>
          </a:xfrm>
          <a:prstGeom prst="rect">
            <a:avLst/>
          </a:prstGeom>
        </p:spPr>
      </p:pic>
      <p:pic>
        <p:nvPicPr>
          <p:cNvPr id="6" name="Imagen 5" descr="Icono&#10;&#10;Descripción generada automáticamente">
            <a:extLst>
              <a:ext uri="{FF2B5EF4-FFF2-40B4-BE49-F238E27FC236}">
                <a16:creationId xmlns:a16="http://schemas.microsoft.com/office/drawing/2014/main" id="{5C213C8E-3526-4EA3-B872-B0C6D34F0C38}"/>
              </a:ext>
            </a:extLst>
          </p:cNvPr>
          <p:cNvPicPr>
            <a:picLocks noChangeAspect="1"/>
          </p:cNvPicPr>
          <p:nvPr/>
        </p:nvPicPr>
        <p:blipFill>
          <a:blip r:embed="rId5"/>
          <a:stretch>
            <a:fillRect/>
          </a:stretch>
        </p:blipFill>
        <p:spPr>
          <a:xfrm>
            <a:off x="7600274" y="4170361"/>
            <a:ext cx="1244412" cy="1244412"/>
          </a:xfrm>
          <a:prstGeom prst="rect">
            <a:avLst/>
          </a:prstGeom>
        </p:spPr>
      </p:pic>
      <p:sp>
        <p:nvSpPr>
          <p:cNvPr id="18" name="CuadroTexto 17">
            <a:extLst>
              <a:ext uri="{FF2B5EF4-FFF2-40B4-BE49-F238E27FC236}">
                <a16:creationId xmlns:a16="http://schemas.microsoft.com/office/drawing/2014/main" id="{1BD462AE-410D-479B-9468-1513043B8475}"/>
              </a:ext>
            </a:extLst>
          </p:cNvPr>
          <p:cNvSpPr txBox="1"/>
          <p:nvPr/>
        </p:nvSpPr>
        <p:spPr>
          <a:xfrm>
            <a:off x="9237432" y="1840111"/>
            <a:ext cx="2882900" cy="584775"/>
          </a:xfrm>
          <a:prstGeom prst="rect">
            <a:avLst/>
          </a:prstGeom>
          <a:noFill/>
        </p:spPr>
        <p:txBody>
          <a:bodyPr wrap="square" rtlCol="0">
            <a:spAutoFit/>
          </a:bodyPr>
          <a:lstStyle/>
          <a:p>
            <a:r>
              <a:rPr lang="es-ES" sz="3200" b="1" i="1" dirty="0"/>
              <a:t>DATASET IRIS</a:t>
            </a:r>
          </a:p>
        </p:txBody>
      </p:sp>
      <p:sp>
        <p:nvSpPr>
          <p:cNvPr id="19" name="CuadroTexto 18">
            <a:extLst>
              <a:ext uri="{FF2B5EF4-FFF2-40B4-BE49-F238E27FC236}">
                <a16:creationId xmlns:a16="http://schemas.microsoft.com/office/drawing/2014/main" id="{E65BAD8D-EF7C-4154-A1D3-5E6E96580395}"/>
              </a:ext>
            </a:extLst>
          </p:cNvPr>
          <p:cNvSpPr txBox="1"/>
          <p:nvPr/>
        </p:nvSpPr>
        <p:spPr>
          <a:xfrm>
            <a:off x="9169416" y="4424073"/>
            <a:ext cx="2882900" cy="584775"/>
          </a:xfrm>
          <a:prstGeom prst="rect">
            <a:avLst/>
          </a:prstGeom>
          <a:noFill/>
        </p:spPr>
        <p:txBody>
          <a:bodyPr wrap="square" rtlCol="0">
            <a:spAutoFit/>
          </a:bodyPr>
          <a:lstStyle/>
          <a:p>
            <a:r>
              <a:rPr lang="es-ES" sz="3200" b="1" i="1" dirty="0"/>
              <a:t>PYCLUSTERING</a:t>
            </a:r>
          </a:p>
        </p:txBody>
      </p:sp>
      <p:sp>
        <p:nvSpPr>
          <p:cNvPr id="20" name="Rectángulo: esquinas redondeadas 19">
            <a:extLst>
              <a:ext uri="{FF2B5EF4-FFF2-40B4-BE49-F238E27FC236}">
                <a16:creationId xmlns:a16="http://schemas.microsoft.com/office/drawing/2014/main" id="{37D47E3D-B516-4920-96E0-E8A89AD2394F}"/>
              </a:ext>
            </a:extLst>
          </p:cNvPr>
          <p:cNvSpPr/>
          <p:nvPr/>
        </p:nvSpPr>
        <p:spPr>
          <a:xfrm>
            <a:off x="543183" y="4595525"/>
            <a:ext cx="5361709" cy="10922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b="1" i="1" dirty="0">
                <a:solidFill>
                  <a:srgbClr val="E7E6E6">
                    <a:lumMod val="50000"/>
                  </a:srgbClr>
                </a:solidFill>
                <a:latin typeface="Raleway" panose="020B0604020202020204" charset="0"/>
                <a:cs typeface="Raleway" panose="020B0604020202020204" charset="0"/>
              </a:rPr>
              <a:t>3</a:t>
            </a:r>
            <a:r>
              <a:rPr lang="es-ES" sz="2800" b="1" i="1" dirty="0">
                <a:solidFill>
                  <a:srgbClr val="E7E6E6">
                    <a:lumMod val="50000"/>
                  </a:srgbClr>
                </a:solidFill>
                <a:latin typeface="Raleway" panose="020B0604020202020204" charset="0"/>
                <a:cs typeface="Raleway" panose="020B0604020202020204" charset="0"/>
              </a:rPr>
              <a:t> CLUSTERS</a:t>
            </a:r>
          </a:p>
        </p:txBody>
      </p:sp>
    </p:spTree>
    <p:extLst>
      <p:ext uri="{BB962C8B-B14F-4D97-AF65-F5344CB8AC3E}">
        <p14:creationId xmlns:p14="http://schemas.microsoft.com/office/powerpoint/2010/main" val="163289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39</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600" b="1" i="1" dirty="0">
                <a:solidFill>
                  <a:srgbClr val="FFFFFF"/>
                </a:solidFill>
              </a:rPr>
              <a:t>RESULTADOS</a:t>
            </a:r>
            <a:endParaRPr lang="es-ES" sz="3600" b="1" i="1" dirty="0">
              <a:solidFill>
                <a:srgbClr val="FFFFFF"/>
              </a:solidFill>
            </a:endParaRP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5610201"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8" name="Rectángulo: esquinas redondeadas 7">
            <a:extLst>
              <a:ext uri="{FF2B5EF4-FFF2-40B4-BE49-F238E27FC236}">
                <a16:creationId xmlns:a16="http://schemas.microsoft.com/office/drawing/2014/main" id="{F679AF2F-3168-4AE3-847B-3A5F1696EA2A}"/>
              </a:ext>
            </a:extLst>
          </p:cNvPr>
          <p:cNvSpPr/>
          <p:nvPr/>
        </p:nvSpPr>
        <p:spPr>
          <a:xfrm>
            <a:off x="6271493" y="1148916"/>
            <a:ext cx="5610201"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sp>
        <p:nvSpPr>
          <p:cNvPr id="9" name="Rectángulo: esquinas redondeadas 8">
            <a:extLst>
              <a:ext uri="{FF2B5EF4-FFF2-40B4-BE49-F238E27FC236}">
                <a16:creationId xmlns:a16="http://schemas.microsoft.com/office/drawing/2014/main" id="{8CB6C5FD-C23C-4EA1-851C-C1C9B2A013A5}"/>
              </a:ext>
            </a:extLst>
          </p:cNvPr>
          <p:cNvSpPr/>
          <p:nvPr/>
        </p:nvSpPr>
        <p:spPr>
          <a:xfrm>
            <a:off x="558799" y="1443227"/>
            <a:ext cx="4965701" cy="8808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INDÍCES – 53-43-63</a:t>
            </a:r>
          </a:p>
        </p:txBody>
      </p:sp>
      <p:sp>
        <p:nvSpPr>
          <p:cNvPr id="10" name="Rectángulo: esquinas redondeadas 9">
            <a:extLst>
              <a:ext uri="{FF2B5EF4-FFF2-40B4-BE49-F238E27FC236}">
                <a16:creationId xmlns:a16="http://schemas.microsoft.com/office/drawing/2014/main" id="{349B6929-DDDB-4297-9C19-5E7558765164}"/>
              </a:ext>
            </a:extLst>
          </p:cNvPr>
          <p:cNvSpPr/>
          <p:nvPr/>
        </p:nvSpPr>
        <p:spPr>
          <a:xfrm>
            <a:off x="558799" y="2581491"/>
            <a:ext cx="4965701" cy="8808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CLUSTER1 –21indv 14%</a:t>
            </a:r>
          </a:p>
        </p:txBody>
      </p:sp>
      <p:sp>
        <p:nvSpPr>
          <p:cNvPr id="11" name="Rectángulo: esquinas redondeadas 10">
            <a:extLst>
              <a:ext uri="{FF2B5EF4-FFF2-40B4-BE49-F238E27FC236}">
                <a16:creationId xmlns:a16="http://schemas.microsoft.com/office/drawing/2014/main" id="{162921F9-F97D-46FC-9D74-7BF3CD78E019}"/>
              </a:ext>
            </a:extLst>
          </p:cNvPr>
          <p:cNvSpPr/>
          <p:nvPr/>
        </p:nvSpPr>
        <p:spPr>
          <a:xfrm>
            <a:off x="558798" y="3815978"/>
            <a:ext cx="4965701" cy="8808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CLUSTER2 – 50indv 33,3%</a:t>
            </a:r>
          </a:p>
        </p:txBody>
      </p:sp>
      <p:sp>
        <p:nvSpPr>
          <p:cNvPr id="12" name="Rectángulo: esquinas redondeadas 11">
            <a:extLst>
              <a:ext uri="{FF2B5EF4-FFF2-40B4-BE49-F238E27FC236}">
                <a16:creationId xmlns:a16="http://schemas.microsoft.com/office/drawing/2014/main" id="{31A87D9C-BB99-447F-A41C-DDB647D98E68}"/>
              </a:ext>
            </a:extLst>
          </p:cNvPr>
          <p:cNvSpPr/>
          <p:nvPr/>
        </p:nvSpPr>
        <p:spPr>
          <a:xfrm>
            <a:off x="558798" y="4984384"/>
            <a:ext cx="4965701" cy="8808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CLUSTER3 – 79indv 52,6%</a:t>
            </a:r>
          </a:p>
        </p:txBody>
      </p:sp>
      <p:sp>
        <p:nvSpPr>
          <p:cNvPr id="13" name="Rectángulo: esquinas redondeadas 12">
            <a:extLst>
              <a:ext uri="{FF2B5EF4-FFF2-40B4-BE49-F238E27FC236}">
                <a16:creationId xmlns:a16="http://schemas.microsoft.com/office/drawing/2014/main" id="{0A4FC4C9-B9B8-4866-B2BC-C42A8D03D281}"/>
              </a:ext>
            </a:extLst>
          </p:cNvPr>
          <p:cNvSpPr/>
          <p:nvPr/>
        </p:nvSpPr>
        <p:spPr>
          <a:xfrm>
            <a:off x="6578599" y="1444877"/>
            <a:ext cx="4965701" cy="8808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INDÍCES – 78-7-143</a:t>
            </a:r>
          </a:p>
        </p:txBody>
      </p:sp>
      <p:sp>
        <p:nvSpPr>
          <p:cNvPr id="16" name="Rectángulo: esquinas redondeadas 15">
            <a:extLst>
              <a:ext uri="{FF2B5EF4-FFF2-40B4-BE49-F238E27FC236}">
                <a16:creationId xmlns:a16="http://schemas.microsoft.com/office/drawing/2014/main" id="{9EB5D968-B8E0-4AD9-8611-6D5966576AA6}"/>
              </a:ext>
            </a:extLst>
          </p:cNvPr>
          <p:cNvSpPr/>
          <p:nvPr/>
        </p:nvSpPr>
        <p:spPr>
          <a:xfrm>
            <a:off x="6578599" y="2583141"/>
            <a:ext cx="4965701" cy="8808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CLUSTER1 –65indv 43,3%</a:t>
            </a:r>
          </a:p>
        </p:txBody>
      </p:sp>
      <p:sp>
        <p:nvSpPr>
          <p:cNvPr id="18" name="Rectángulo: esquinas redondeadas 17">
            <a:extLst>
              <a:ext uri="{FF2B5EF4-FFF2-40B4-BE49-F238E27FC236}">
                <a16:creationId xmlns:a16="http://schemas.microsoft.com/office/drawing/2014/main" id="{9163DF03-F96B-4658-9279-1780FC898966}"/>
              </a:ext>
            </a:extLst>
          </p:cNvPr>
          <p:cNvSpPr/>
          <p:nvPr/>
        </p:nvSpPr>
        <p:spPr>
          <a:xfrm>
            <a:off x="6578598" y="3817628"/>
            <a:ext cx="4965701" cy="8808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CLUSTER2 – 50indv 33,3%</a:t>
            </a:r>
          </a:p>
        </p:txBody>
      </p:sp>
      <p:sp>
        <p:nvSpPr>
          <p:cNvPr id="19" name="Rectángulo: esquinas redondeadas 18">
            <a:extLst>
              <a:ext uri="{FF2B5EF4-FFF2-40B4-BE49-F238E27FC236}">
                <a16:creationId xmlns:a16="http://schemas.microsoft.com/office/drawing/2014/main" id="{34E6279E-4562-4B0D-A956-B3C80DB87FE8}"/>
              </a:ext>
            </a:extLst>
          </p:cNvPr>
          <p:cNvSpPr/>
          <p:nvPr/>
        </p:nvSpPr>
        <p:spPr>
          <a:xfrm>
            <a:off x="6578598" y="4986034"/>
            <a:ext cx="4965701" cy="88087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i="1" dirty="0">
                <a:solidFill>
                  <a:srgbClr val="E7E6E6">
                    <a:lumMod val="50000"/>
                  </a:srgbClr>
                </a:solidFill>
                <a:latin typeface="Raleway" panose="020B0604020202020204" charset="0"/>
                <a:cs typeface="Raleway" panose="020B0604020202020204" charset="0"/>
              </a:rPr>
              <a:t>CLUSTER3 – 35indv 23,3%</a:t>
            </a:r>
          </a:p>
        </p:txBody>
      </p:sp>
      <p:sp>
        <p:nvSpPr>
          <p:cNvPr id="20" name="Rectángulo: esquinas redondeadas 19">
            <a:extLst>
              <a:ext uri="{FF2B5EF4-FFF2-40B4-BE49-F238E27FC236}">
                <a16:creationId xmlns:a16="http://schemas.microsoft.com/office/drawing/2014/main" id="{2BD45A3E-17FB-448A-8F28-1E91BD335B0D}"/>
              </a:ext>
            </a:extLst>
          </p:cNvPr>
          <p:cNvSpPr/>
          <p:nvPr/>
        </p:nvSpPr>
        <p:spPr>
          <a:xfrm>
            <a:off x="1934945" y="6371386"/>
            <a:ext cx="2050618" cy="47720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000" b="1" dirty="0">
                <a:solidFill>
                  <a:srgbClr val="E7E6E6">
                    <a:lumMod val="50000"/>
                  </a:srgbClr>
                </a:solidFill>
                <a:latin typeface="Raleway" panose="020B0604020202020204" charset="0"/>
                <a:cs typeface="Raleway" panose="020B0604020202020204" charset="0"/>
              </a:rPr>
              <a:t>CLARANS</a:t>
            </a:r>
            <a:endParaRPr lang="es-ES" sz="2000" b="1" dirty="0">
              <a:solidFill>
                <a:srgbClr val="E7E6E6">
                  <a:lumMod val="50000"/>
                </a:srgbClr>
              </a:solidFill>
              <a:latin typeface="Raleway" panose="020B0604020202020204" charset="0"/>
              <a:cs typeface="Raleway" panose="020B0604020202020204" charset="0"/>
            </a:endParaRPr>
          </a:p>
        </p:txBody>
      </p:sp>
      <p:sp>
        <p:nvSpPr>
          <p:cNvPr id="21" name="Rectángulo: esquinas redondeadas 20">
            <a:extLst>
              <a:ext uri="{FF2B5EF4-FFF2-40B4-BE49-F238E27FC236}">
                <a16:creationId xmlns:a16="http://schemas.microsoft.com/office/drawing/2014/main" id="{FED7C3BE-0181-4448-9709-1930CCAEB6E3}"/>
              </a:ext>
            </a:extLst>
          </p:cNvPr>
          <p:cNvSpPr/>
          <p:nvPr/>
        </p:nvSpPr>
        <p:spPr>
          <a:xfrm>
            <a:off x="8036139" y="6365939"/>
            <a:ext cx="2050618" cy="47720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000" b="1" dirty="0">
                <a:solidFill>
                  <a:srgbClr val="E7E6E6">
                    <a:lumMod val="50000"/>
                  </a:srgbClr>
                </a:solidFill>
                <a:latin typeface="Raleway" panose="020B0604020202020204" charset="0"/>
                <a:cs typeface="Raleway" panose="020B0604020202020204" charset="0"/>
              </a:rPr>
              <a:t>K-MEDOIDE</a:t>
            </a:r>
            <a:endParaRPr lang="es-ES" sz="2000" b="1"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324253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Introducción</a:t>
            </a: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13" name="Google Shape;175;p21">
            <a:extLst>
              <a:ext uri="{FF2B5EF4-FFF2-40B4-BE49-F238E27FC236}">
                <a16:creationId xmlns:a16="http://schemas.microsoft.com/office/drawing/2014/main" id="{1D623959-A459-44BC-A100-DB120155DC39}"/>
              </a:ext>
            </a:extLst>
          </p:cNvPr>
          <p:cNvSpPr/>
          <p:nvPr/>
        </p:nvSpPr>
        <p:spPr>
          <a:xfrm>
            <a:off x="7102945" y="1977575"/>
            <a:ext cx="3575937" cy="624408"/>
          </a:xfrm>
          <a:prstGeom prst="rect">
            <a:avLst/>
          </a:prstGeom>
          <a:solidFill>
            <a:schemeClr val="accent3">
              <a:lumMod val="75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2800" b="1" i="1" dirty="0">
                <a:solidFill>
                  <a:srgbClr val="FFFFFF"/>
                </a:solidFill>
              </a:rPr>
              <a:t>CLARANS</a:t>
            </a:r>
          </a:p>
        </p:txBody>
      </p:sp>
      <p:sp>
        <p:nvSpPr>
          <p:cNvPr id="16" name="Google Shape;175;p21">
            <a:extLst>
              <a:ext uri="{FF2B5EF4-FFF2-40B4-BE49-F238E27FC236}">
                <a16:creationId xmlns:a16="http://schemas.microsoft.com/office/drawing/2014/main" id="{7968696C-0004-4830-8468-8B45684CAB32}"/>
              </a:ext>
            </a:extLst>
          </p:cNvPr>
          <p:cNvSpPr/>
          <p:nvPr/>
        </p:nvSpPr>
        <p:spPr>
          <a:xfrm>
            <a:off x="7102945" y="3338467"/>
            <a:ext cx="3575937" cy="624408"/>
          </a:xfrm>
          <a:prstGeom prst="rect">
            <a:avLst/>
          </a:prstGeom>
          <a:solidFill>
            <a:schemeClr val="accent3">
              <a:lumMod val="75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2800" b="1" i="1" dirty="0">
                <a:solidFill>
                  <a:srgbClr val="FFFFFF"/>
                </a:solidFill>
              </a:rPr>
              <a:t>CLARA</a:t>
            </a:r>
          </a:p>
        </p:txBody>
      </p:sp>
      <p:sp>
        <p:nvSpPr>
          <p:cNvPr id="18" name="Google Shape;175;p21">
            <a:extLst>
              <a:ext uri="{FF2B5EF4-FFF2-40B4-BE49-F238E27FC236}">
                <a16:creationId xmlns:a16="http://schemas.microsoft.com/office/drawing/2014/main" id="{9CFFF4DD-9EB2-4BE2-AB3F-AE41C2104D65}"/>
              </a:ext>
            </a:extLst>
          </p:cNvPr>
          <p:cNvSpPr/>
          <p:nvPr/>
        </p:nvSpPr>
        <p:spPr>
          <a:xfrm>
            <a:off x="7102945" y="4699359"/>
            <a:ext cx="3575937" cy="624408"/>
          </a:xfrm>
          <a:prstGeom prst="rect">
            <a:avLst/>
          </a:prstGeom>
          <a:solidFill>
            <a:schemeClr val="accent3">
              <a:lumMod val="75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2800" b="1" i="1" dirty="0">
                <a:solidFill>
                  <a:srgbClr val="FFFFFF"/>
                </a:solidFill>
              </a:rPr>
              <a:t>PAM</a:t>
            </a:r>
          </a:p>
        </p:txBody>
      </p:sp>
      <p:pic>
        <p:nvPicPr>
          <p:cNvPr id="4" name="Imagen 3" descr="Forma, Flecha&#10;&#10;Descripción generada automáticamente">
            <a:extLst>
              <a:ext uri="{FF2B5EF4-FFF2-40B4-BE49-F238E27FC236}">
                <a16:creationId xmlns:a16="http://schemas.microsoft.com/office/drawing/2014/main" id="{78FC9FC2-04CE-4A23-8394-780E1F161BA4}"/>
              </a:ext>
            </a:extLst>
          </p:cNvPr>
          <p:cNvPicPr>
            <a:picLocks noChangeAspect="1"/>
          </p:cNvPicPr>
          <p:nvPr/>
        </p:nvPicPr>
        <p:blipFill>
          <a:blip r:embed="rId4"/>
          <a:stretch>
            <a:fillRect/>
          </a:stretch>
        </p:blipFill>
        <p:spPr>
          <a:xfrm rot="5400000">
            <a:off x="8588053" y="2667365"/>
            <a:ext cx="605719" cy="605719"/>
          </a:xfrm>
          <a:prstGeom prst="rect">
            <a:avLst/>
          </a:prstGeom>
        </p:spPr>
      </p:pic>
      <p:pic>
        <p:nvPicPr>
          <p:cNvPr id="23" name="Imagen 22" descr="Forma, Flecha&#10;&#10;Descripción generada automáticamente">
            <a:extLst>
              <a:ext uri="{FF2B5EF4-FFF2-40B4-BE49-F238E27FC236}">
                <a16:creationId xmlns:a16="http://schemas.microsoft.com/office/drawing/2014/main" id="{705C3D4C-37DD-4E43-BF36-5C6EB40C4680}"/>
              </a:ext>
            </a:extLst>
          </p:cNvPr>
          <p:cNvPicPr>
            <a:picLocks noChangeAspect="1"/>
          </p:cNvPicPr>
          <p:nvPr/>
        </p:nvPicPr>
        <p:blipFill>
          <a:blip r:embed="rId4"/>
          <a:stretch>
            <a:fillRect/>
          </a:stretch>
        </p:blipFill>
        <p:spPr>
          <a:xfrm rot="5400000">
            <a:off x="8588052" y="4028257"/>
            <a:ext cx="605719" cy="605719"/>
          </a:xfrm>
          <a:prstGeom prst="rect">
            <a:avLst/>
          </a:prstGeom>
        </p:spPr>
      </p:pic>
      <p:sp>
        <p:nvSpPr>
          <p:cNvPr id="24" name="Rectángulo: esquinas redondeadas 23">
            <a:extLst>
              <a:ext uri="{FF2B5EF4-FFF2-40B4-BE49-F238E27FC236}">
                <a16:creationId xmlns:a16="http://schemas.microsoft.com/office/drawing/2014/main" id="{2A8C55CF-ADBC-4D55-AF40-52F709A5EFA2}"/>
              </a:ext>
            </a:extLst>
          </p:cNvPr>
          <p:cNvSpPr/>
          <p:nvPr/>
        </p:nvSpPr>
        <p:spPr>
          <a:xfrm>
            <a:off x="331192" y="1082970"/>
            <a:ext cx="5785692"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3600" b="1" dirty="0">
                <a:solidFill>
                  <a:srgbClr val="E7E6E6">
                    <a:lumMod val="50000"/>
                  </a:srgbClr>
                </a:solidFill>
                <a:latin typeface="Raleway" panose="020B0604020202020204" charset="0"/>
                <a:cs typeface="Raleway" panose="020B0604020202020204" charset="0"/>
              </a:rPr>
              <a:t>¿Cómo está construido </a:t>
            </a:r>
            <a:r>
              <a:rPr lang="es-ES" sz="3600" b="1" i="1" dirty="0">
                <a:solidFill>
                  <a:srgbClr val="E7E6E6">
                    <a:lumMod val="50000"/>
                  </a:srgbClr>
                </a:solidFill>
                <a:latin typeface="Raleway" panose="020B0604020202020204" charset="0"/>
                <a:cs typeface="Raleway" panose="020B0604020202020204" charset="0"/>
              </a:rPr>
              <a:t>CLARANS</a:t>
            </a:r>
            <a:r>
              <a:rPr lang="es-ES" sz="3600" b="1" dirty="0">
                <a:solidFill>
                  <a:srgbClr val="E7E6E6">
                    <a:lumMod val="50000"/>
                  </a:srgbClr>
                </a:solidFill>
                <a:latin typeface="Raleway" panose="020B0604020202020204" charset="0"/>
                <a:cs typeface="Raleway" panose="020B0604020202020204" charset="0"/>
              </a:rPr>
              <a:t>?</a:t>
            </a:r>
          </a:p>
          <a:p>
            <a:pPr lvl="0" algn="ctr"/>
            <a:endParaRPr lang="es-ES" sz="3600" b="1" dirty="0">
              <a:solidFill>
                <a:srgbClr val="E7E6E6">
                  <a:lumMod val="50000"/>
                </a:srgbClr>
              </a:solidFill>
              <a:latin typeface="Raleway" panose="020B0604020202020204" charset="0"/>
              <a:cs typeface="Raleway" panose="020B0604020202020204" charset="0"/>
            </a:endParaRPr>
          </a:p>
          <a:p>
            <a:pPr lvl="0" algn="ctr"/>
            <a:r>
              <a:rPr lang="es-ES" sz="3600" b="1" dirty="0">
                <a:solidFill>
                  <a:srgbClr val="E7E6E6">
                    <a:lumMod val="50000"/>
                  </a:srgbClr>
                </a:solidFill>
                <a:latin typeface="Raleway" panose="020B0604020202020204" charset="0"/>
                <a:cs typeface="Raleway" panose="020B0604020202020204" charset="0"/>
              </a:rPr>
              <a:t>Implementado en base a algoritmos anteriores</a:t>
            </a:r>
          </a:p>
        </p:txBody>
      </p:sp>
    </p:spTree>
    <p:extLst>
      <p:ext uri="{BB962C8B-B14F-4D97-AF65-F5344CB8AC3E}">
        <p14:creationId xmlns:p14="http://schemas.microsoft.com/office/powerpoint/2010/main" val="358791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a:srcRect t="7800" b="7800"/>
          <a:stretch/>
        </p:blipFill>
        <p:spPr>
          <a:xfrm>
            <a:off x="0" y="1"/>
            <a:ext cx="12192000" cy="6858000"/>
          </a:xfrm>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0" y="0"/>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205766" y="2457614"/>
            <a:ext cx="5330038" cy="883839"/>
          </a:xfrm>
        </p:spPr>
        <p:txBody>
          <a:bodyPr rtlCol="0"/>
          <a:lstStyle/>
          <a:p>
            <a:pPr rtl="0"/>
            <a:r>
              <a:rPr lang="es-ES" b="1" dirty="0">
                <a:latin typeface="Raleway" panose="020B0604020202020204" charset="0"/>
                <a:cs typeface="Raleway" panose="020B0604020202020204" charset="0"/>
              </a:rPr>
              <a:t>¡GRACIAS!</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a:xfrm>
            <a:off x="-2" y="4611797"/>
            <a:ext cx="5642820" cy="647359"/>
          </a:xfrm>
        </p:spPr>
        <p:txBody>
          <a:bodyPr rtlCol="0"/>
          <a:lstStyle/>
          <a:p>
            <a:pPr rtl="0"/>
            <a:r>
              <a:rPr lang="es-ES" sz="3600" b="1" dirty="0">
                <a:latin typeface="Raleway" panose="020B0604020202020204" charset="0"/>
                <a:cs typeface="Raleway" panose="020B0604020202020204" charset="0"/>
              </a:rPr>
              <a:t>¿ALGUNA DUDA?</a:t>
            </a:r>
          </a:p>
        </p:txBody>
      </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5</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¿Cómo funciona CLARA?</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31192" y="1082970"/>
            <a:ext cx="5785692"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3600" b="1" i="1" dirty="0">
                <a:solidFill>
                  <a:srgbClr val="E7E6E6">
                    <a:lumMod val="50000"/>
                  </a:srgbClr>
                </a:solidFill>
                <a:latin typeface="Raleway" panose="020B0604020202020204" charset="0"/>
                <a:cs typeface="Raleway" panose="020B0604020202020204" charset="0"/>
              </a:rPr>
              <a:t>CLARA</a:t>
            </a:r>
            <a:r>
              <a:rPr lang="es-ES" sz="3600" b="1" dirty="0">
                <a:solidFill>
                  <a:srgbClr val="E7E6E6">
                    <a:lumMod val="50000"/>
                  </a:srgbClr>
                </a:solidFill>
                <a:latin typeface="Raleway" panose="020B0604020202020204" charset="0"/>
                <a:cs typeface="Raleway" panose="020B0604020202020204" charset="0"/>
              </a:rPr>
              <a:t> aplica </a:t>
            </a:r>
            <a:r>
              <a:rPr lang="es-ES" sz="3600" b="1" i="1" dirty="0">
                <a:solidFill>
                  <a:srgbClr val="E7E6E6">
                    <a:lumMod val="50000"/>
                  </a:srgbClr>
                </a:solidFill>
                <a:latin typeface="Raleway" panose="020B0604020202020204" charset="0"/>
                <a:cs typeface="Raleway" panose="020B0604020202020204" charset="0"/>
              </a:rPr>
              <a:t>PAM en pequeñas muestras del grafo activo </a:t>
            </a: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5" name="Imagen 4">
            <a:extLst>
              <a:ext uri="{FF2B5EF4-FFF2-40B4-BE49-F238E27FC236}">
                <a16:creationId xmlns:a16="http://schemas.microsoft.com/office/drawing/2014/main" id="{65BE7A51-C0C6-4FA4-A2AD-8243AA5A0461}"/>
              </a:ext>
            </a:extLst>
          </p:cNvPr>
          <p:cNvPicPr>
            <a:picLocks noChangeAspect="1"/>
          </p:cNvPicPr>
          <p:nvPr/>
        </p:nvPicPr>
        <p:blipFill>
          <a:blip r:embed="rId4"/>
          <a:stretch>
            <a:fillRect/>
          </a:stretch>
        </p:blipFill>
        <p:spPr>
          <a:xfrm>
            <a:off x="6438900" y="2045659"/>
            <a:ext cx="5575300" cy="3210023"/>
          </a:xfrm>
          <a:prstGeom prst="rect">
            <a:avLst/>
          </a:prstGeom>
        </p:spPr>
      </p:pic>
    </p:spTree>
    <p:extLst>
      <p:ext uri="{BB962C8B-B14F-4D97-AF65-F5344CB8AC3E}">
        <p14:creationId xmlns:p14="http://schemas.microsoft.com/office/powerpoint/2010/main" val="64866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6</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PROBLEMAS</a:t>
            </a: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sp>
        <p:nvSpPr>
          <p:cNvPr id="9" name="Rectángulo: esquinas redondeadas 8">
            <a:extLst>
              <a:ext uri="{FF2B5EF4-FFF2-40B4-BE49-F238E27FC236}">
                <a16:creationId xmlns:a16="http://schemas.microsoft.com/office/drawing/2014/main" id="{2A0EB5F8-2614-4467-A466-B525B65C47B3}"/>
              </a:ext>
            </a:extLst>
          </p:cNvPr>
          <p:cNvSpPr/>
          <p:nvPr/>
        </p:nvSpPr>
        <p:spPr>
          <a:xfrm>
            <a:off x="616972" y="1082970"/>
            <a:ext cx="1095805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sp>
        <p:nvSpPr>
          <p:cNvPr id="10" name="Rectángulo: esquinas redondeadas 9">
            <a:extLst>
              <a:ext uri="{FF2B5EF4-FFF2-40B4-BE49-F238E27FC236}">
                <a16:creationId xmlns:a16="http://schemas.microsoft.com/office/drawing/2014/main" id="{1C75CE35-A71C-4A10-B296-D156088F2C2B}"/>
              </a:ext>
            </a:extLst>
          </p:cNvPr>
          <p:cNvSpPr/>
          <p:nvPr/>
        </p:nvSpPr>
        <p:spPr>
          <a:xfrm>
            <a:off x="1230300" y="1499578"/>
            <a:ext cx="9755246" cy="90170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3600" b="1" dirty="0">
                <a:solidFill>
                  <a:srgbClr val="E7E6E6">
                    <a:lumMod val="50000"/>
                  </a:srgbClr>
                </a:solidFill>
                <a:latin typeface="Raleway" panose="020B0604020202020204" charset="0"/>
                <a:cs typeface="Raleway" panose="020B0604020202020204" charset="0"/>
              </a:rPr>
              <a:t>Examina menos vecinos</a:t>
            </a:r>
          </a:p>
        </p:txBody>
      </p:sp>
      <p:pic>
        <p:nvPicPr>
          <p:cNvPr id="11" name="Imagen 10">
            <a:extLst>
              <a:ext uri="{FF2B5EF4-FFF2-40B4-BE49-F238E27FC236}">
                <a16:creationId xmlns:a16="http://schemas.microsoft.com/office/drawing/2014/main" id="{BE5F5214-E99B-441D-AC13-6AF5DD81507F}"/>
              </a:ext>
            </a:extLst>
          </p:cNvPr>
          <p:cNvPicPr>
            <a:picLocks noChangeAspect="1"/>
          </p:cNvPicPr>
          <p:nvPr/>
        </p:nvPicPr>
        <p:blipFill>
          <a:blip r:embed="rId4"/>
          <a:srcRect/>
          <a:stretch/>
        </p:blipFill>
        <p:spPr>
          <a:xfrm>
            <a:off x="1461706" y="1592352"/>
            <a:ext cx="716151" cy="716151"/>
          </a:xfrm>
          <a:prstGeom prst="rect">
            <a:avLst/>
          </a:prstGeom>
        </p:spPr>
      </p:pic>
      <p:sp>
        <p:nvSpPr>
          <p:cNvPr id="12" name="Rectángulo: esquinas redondeadas 11">
            <a:extLst>
              <a:ext uri="{FF2B5EF4-FFF2-40B4-BE49-F238E27FC236}">
                <a16:creationId xmlns:a16="http://schemas.microsoft.com/office/drawing/2014/main" id="{46EC08D0-F780-4C6C-B132-B61F3351BAD6}"/>
              </a:ext>
            </a:extLst>
          </p:cNvPr>
          <p:cNvSpPr/>
          <p:nvPr/>
        </p:nvSpPr>
        <p:spPr>
          <a:xfrm>
            <a:off x="1230300" y="2600852"/>
            <a:ext cx="9755246" cy="9017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750" b="1" dirty="0">
                <a:solidFill>
                  <a:srgbClr val="E7E6E6">
                    <a:lumMod val="50000"/>
                  </a:srgbClr>
                </a:solidFill>
                <a:latin typeface="Raleway" panose="020B0604020202020204" charset="0"/>
                <a:cs typeface="Raleway" panose="020B0604020202020204" charset="0"/>
              </a:rPr>
              <a:t>Subgrafos definidos por objetos de la muestra</a:t>
            </a:r>
          </a:p>
        </p:txBody>
      </p:sp>
      <p:pic>
        <p:nvPicPr>
          <p:cNvPr id="13" name="Imagen 12">
            <a:extLst>
              <a:ext uri="{FF2B5EF4-FFF2-40B4-BE49-F238E27FC236}">
                <a16:creationId xmlns:a16="http://schemas.microsoft.com/office/drawing/2014/main" id="{96C21A1C-572C-4AD2-B69A-F85E119C825A}"/>
              </a:ext>
            </a:extLst>
          </p:cNvPr>
          <p:cNvPicPr>
            <a:picLocks noChangeAspect="1"/>
          </p:cNvPicPr>
          <p:nvPr/>
        </p:nvPicPr>
        <p:blipFill>
          <a:blip r:embed="rId5"/>
          <a:srcRect/>
          <a:stretch/>
        </p:blipFill>
        <p:spPr>
          <a:xfrm>
            <a:off x="1461706" y="2693626"/>
            <a:ext cx="716151" cy="716151"/>
          </a:xfrm>
          <a:prstGeom prst="rect">
            <a:avLst/>
          </a:prstGeom>
        </p:spPr>
      </p:pic>
      <p:sp>
        <p:nvSpPr>
          <p:cNvPr id="21" name="Rectángulo: esquinas redondeadas 20">
            <a:extLst>
              <a:ext uri="{FF2B5EF4-FFF2-40B4-BE49-F238E27FC236}">
                <a16:creationId xmlns:a16="http://schemas.microsoft.com/office/drawing/2014/main" id="{FE1E87ED-E38C-47BE-946A-ADF4AC0483CA}"/>
              </a:ext>
            </a:extLst>
          </p:cNvPr>
          <p:cNvSpPr/>
          <p:nvPr/>
        </p:nvSpPr>
        <p:spPr>
          <a:xfrm>
            <a:off x="1230300" y="4210701"/>
            <a:ext cx="9755246" cy="169843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2800" dirty="0">
                <a:solidFill>
                  <a:srgbClr val="E7E6E6">
                    <a:lumMod val="50000"/>
                  </a:srgbClr>
                </a:solidFill>
                <a:latin typeface="Raleway" panose="020B0604020202020204" charset="0"/>
                <a:cs typeface="Raleway" panose="020B0604020202020204" charset="0"/>
              </a:rPr>
              <a:t>Se construye un primer </a:t>
            </a:r>
            <a:r>
              <a:rPr lang="es-ES" sz="2800" b="1" dirty="0">
                <a:solidFill>
                  <a:srgbClr val="E7E6E6">
                    <a:lumMod val="50000"/>
                  </a:srgbClr>
                </a:solidFill>
                <a:latin typeface="Raleway" panose="020B0604020202020204" charset="0"/>
                <a:cs typeface="Raleway" panose="020B0604020202020204" charset="0"/>
              </a:rPr>
              <a:t>mapa de subgrafos invariable</a:t>
            </a:r>
            <a:r>
              <a:rPr lang="es-ES" sz="2800" dirty="0">
                <a:solidFill>
                  <a:srgbClr val="E7E6E6">
                    <a:lumMod val="50000"/>
                  </a:srgbClr>
                </a:solidFill>
                <a:latin typeface="Raleway" panose="020B0604020202020204" charset="0"/>
                <a:cs typeface="Raleway" panose="020B0604020202020204" charset="0"/>
              </a:rPr>
              <a:t> que </a:t>
            </a:r>
            <a:r>
              <a:rPr lang="es-ES" sz="2800" b="1" dirty="0">
                <a:solidFill>
                  <a:srgbClr val="E7E6E6">
                    <a:lumMod val="50000"/>
                  </a:srgbClr>
                </a:solidFill>
                <a:latin typeface="Raleway" panose="020B0604020202020204" charset="0"/>
                <a:cs typeface="Raleway" panose="020B0604020202020204" charset="0"/>
              </a:rPr>
              <a:t>se utilizará durante toda la ejecución</a:t>
            </a:r>
            <a:r>
              <a:rPr lang="es-ES" sz="2800" dirty="0">
                <a:solidFill>
                  <a:srgbClr val="E7E6E6">
                    <a:lumMod val="50000"/>
                  </a:srgbClr>
                </a:solidFill>
                <a:latin typeface="Raleway" panose="020B0604020202020204" charset="0"/>
                <a:cs typeface="Raleway" panose="020B0604020202020204" charset="0"/>
              </a:rPr>
              <a:t> del algoritmo.</a:t>
            </a:r>
          </a:p>
        </p:txBody>
      </p:sp>
      <p:pic>
        <p:nvPicPr>
          <p:cNvPr id="22" name="Imagen 21" descr="Forma, Flecha&#10;&#10;Descripción generada automáticamente">
            <a:extLst>
              <a:ext uri="{FF2B5EF4-FFF2-40B4-BE49-F238E27FC236}">
                <a16:creationId xmlns:a16="http://schemas.microsoft.com/office/drawing/2014/main" id="{D1810397-41E0-46B0-9517-215C94FCC0F1}"/>
              </a:ext>
            </a:extLst>
          </p:cNvPr>
          <p:cNvPicPr>
            <a:picLocks noChangeAspect="1"/>
          </p:cNvPicPr>
          <p:nvPr/>
        </p:nvPicPr>
        <p:blipFill>
          <a:blip r:embed="rId6"/>
          <a:stretch>
            <a:fillRect/>
          </a:stretch>
        </p:blipFill>
        <p:spPr>
          <a:xfrm rot="5400000">
            <a:off x="5924313" y="3553306"/>
            <a:ext cx="605719" cy="605719"/>
          </a:xfrm>
          <a:prstGeom prst="rect">
            <a:avLst/>
          </a:prstGeom>
        </p:spPr>
      </p:pic>
    </p:spTree>
    <p:extLst>
      <p:ext uri="{BB962C8B-B14F-4D97-AF65-F5344CB8AC3E}">
        <p14:creationId xmlns:p14="http://schemas.microsoft.com/office/powerpoint/2010/main" val="372031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22420" r="28514"/>
          <a:stretch/>
        </p:blipFill>
        <p:spPr>
          <a:xfrm>
            <a:off x="7150100" y="0"/>
            <a:ext cx="5041900"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28" name="Google Shape;175;p21">
            <a:extLst>
              <a:ext uri="{FF2B5EF4-FFF2-40B4-BE49-F238E27FC236}">
                <a16:creationId xmlns:a16="http://schemas.microsoft.com/office/drawing/2014/main" id="{AF21D79A-9CC1-4CB7-8C11-393E93B08BD0}"/>
              </a:ext>
            </a:extLst>
          </p:cNvPr>
          <p:cNvSpPr/>
          <p:nvPr/>
        </p:nvSpPr>
        <p:spPr>
          <a:xfrm>
            <a:off x="-14504" y="3238548"/>
            <a:ext cx="7605380" cy="1028502"/>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MX" sz="3400" b="1" i="1" dirty="0">
                <a:solidFill>
                  <a:srgbClr val="FFFFFF"/>
                </a:solidFill>
              </a:rPr>
              <a:t>CLARANS – EXPLICACIÓN DEL ALGORITMO</a:t>
            </a:r>
            <a:endParaRPr lang="es-ES" sz="3400" b="1" i="1" dirty="0">
              <a:solidFill>
                <a:srgbClr val="FFFFFF"/>
              </a:solidFill>
            </a:endParaRP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7</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a:blip r:embed="rId4"/>
          <a:srcRect/>
          <a:stretch/>
        </p:blipFill>
        <p:spPr>
          <a:xfrm>
            <a:off x="-280257" y="170900"/>
            <a:ext cx="3410478" cy="1918393"/>
          </a:xfrm>
          <a:prstGeom prst="rect">
            <a:avLst/>
          </a:prstGeom>
        </p:spPr>
      </p:pic>
    </p:spTree>
    <p:extLst>
      <p:ext uri="{BB962C8B-B14F-4D97-AF65-F5344CB8AC3E}">
        <p14:creationId xmlns:p14="http://schemas.microsoft.com/office/powerpoint/2010/main" val="447512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8</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a:solidFill>
                  <a:srgbClr val="FFFFFF"/>
                </a:solidFill>
              </a:rPr>
              <a:t>OBJETIVO</a:t>
            </a:r>
            <a:endParaRPr lang="es-ES" sz="3600" b="1" i="1" dirty="0">
              <a:solidFill>
                <a:srgbClr val="FFFFFF"/>
              </a:solidFill>
            </a:endParaRP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1095805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4" name="Imagen 3">
            <a:extLst>
              <a:ext uri="{FF2B5EF4-FFF2-40B4-BE49-F238E27FC236}">
                <a16:creationId xmlns:a16="http://schemas.microsoft.com/office/drawing/2014/main" id="{8E56BD8E-744F-4343-9709-A4B349DA65A6}"/>
              </a:ext>
            </a:extLst>
          </p:cNvPr>
          <p:cNvPicPr>
            <a:picLocks noChangeAspect="1"/>
          </p:cNvPicPr>
          <p:nvPr/>
        </p:nvPicPr>
        <p:blipFill>
          <a:blip r:embed="rId4"/>
          <a:stretch>
            <a:fillRect/>
          </a:stretch>
        </p:blipFill>
        <p:spPr>
          <a:xfrm>
            <a:off x="1238398" y="2839142"/>
            <a:ext cx="1179715" cy="1179715"/>
          </a:xfrm>
          <a:prstGeom prst="rect">
            <a:avLst/>
          </a:prstGeom>
        </p:spPr>
      </p:pic>
      <p:pic>
        <p:nvPicPr>
          <p:cNvPr id="7" name="Imagen 6">
            <a:extLst>
              <a:ext uri="{FF2B5EF4-FFF2-40B4-BE49-F238E27FC236}">
                <a16:creationId xmlns:a16="http://schemas.microsoft.com/office/drawing/2014/main" id="{2C401924-E81B-4C60-9CA4-105B1173779B}"/>
              </a:ext>
            </a:extLst>
          </p:cNvPr>
          <p:cNvPicPr>
            <a:picLocks noChangeAspect="1"/>
          </p:cNvPicPr>
          <p:nvPr/>
        </p:nvPicPr>
        <p:blipFill>
          <a:blip r:embed="rId5"/>
          <a:stretch>
            <a:fillRect/>
          </a:stretch>
        </p:blipFill>
        <p:spPr>
          <a:xfrm>
            <a:off x="4773230" y="2412893"/>
            <a:ext cx="2032212" cy="2032212"/>
          </a:xfrm>
          <a:prstGeom prst="rect">
            <a:avLst/>
          </a:prstGeom>
        </p:spPr>
      </p:pic>
      <p:pic>
        <p:nvPicPr>
          <p:cNvPr id="18" name="Imagen 17">
            <a:extLst>
              <a:ext uri="{FF2B5EF4-FFF2-40B4-BE49-F238E27FC236}">
                <a16:creationId xmlns:a16="http://schemas.microsoft.com/office/drawing/2014/main" id="{0CBC15B4-FD1F-4DB9-8856-034F779E0F86}"/>
              </a:ext>
            </a:extLst>
          </p:cNvPr>
          <p:cNvPicPr>
            <a:picLocks noChangeAspect="1"/>
          </p:cNvPicPr>
          <p:nvPr/>
        </p:nvPicPr>
        <p:blipFill>
          <a:blip r:embed="rId4"/>
          <a:stretch>
            <a:fillRect/>
          </a:stretch>
        </p:blipFill>
        <p:spPr>
          <a:xfrm>
            <a:off x="9160559" y="2839141"/>
            <a:ext cx="1179715" cy="1179715"/>
          </a:xfrm>
          <a:prstGeom prst="rect">
            <a:avLst/>
          </a:prstGeom>
        </p:spPr>
      </p:pic>
      <p:sp>
        <p:nvSpPr>
          <p:cNvPr id="11" name="Flecha: hacia la izquierda 10">
            <a:extLst>
              <a:ext uri="{FF2B5EF4-FFF2-40B4-BE49-F238E27FC236}">
                <a16:creationId xmlns:a16="http://schemas.microsoft.com/office/drawing/2014/main" id="{3B4DDEAF-A982-4806-9684-779DA3FDCB46}"/>
              </a:ext>
            </a:extLst>
          </p:cNvPr>
          <p:cNvSpPr/>
          <p:nvPr/>
        </p:nvSpPr>
        <p:spPr>
          <a:xfrm>
            <a:off x="2922385" y="3241675"/>
            <a:ext cx="1340190" cy="3746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Flecha: hacia la izquierda 23">
            <a:extLst>
              <a:ext uri="{FF2B5EF4-FFF2-40B4-BE49-F238E27FC236}">
                <a16:creationId xmlns:a16="http://schemas.microsoft.com/office/drawing/2014/main" id="{57CE5045-6644-48E8-8A11-9B7EB4988EE4}"/>
              </a:ext>
            </a:extLst>
          </p:cNvPr>
          <p:cNvSpPr/>
          <p:nvPr/>
        </p:nvSpPr>
        <p:spPr>
          <a:xfrm rot="10800000">
            <a:off x="7396549" y="3241675"/>
            <a:ext cx="1340190" cy="3746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23776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9</a:t>
            </a:fld>
            <a:endParaRPr lang="es-ES" sz="1200">
              <a:solidFill>
                <a:schemeClr val="bg1"/>
              </a:solidFill>
            </a:endParaRPr>
          </a:p>
        </p:txBody>
      </p:sp>
      <p:sp>
        <p:nvSpPr>
          <p:cNvPr id="17" name="Google Shape;175;p21">
            <a:extLst>
              <a:ext uri="{FF2B5EF4-FFF2-40B4-BE49-F238E27FC236}">
                <a16:creationId xmlns:a16="http://schemas.microsoft.com/office/drawing/2014/main" id="{5E5BB265-BA8E-482E-B6DF-710A079317F9}"/>
              </a:ext>
            </a:extLst>
          </p:cNvPr>
          <p:cNvSpPr/>
          <p:nvPr/>
        </p:nvSpPr>
        <p:spPr>
          <a:xfrm>
            <a:off x="0" y="207814"/>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OBJETIVO</a:t>
            </a:r>
          </a:p>
        </p:txBody>
      </p:sp>
      <p:sp>
        <p:nvSpPr>
          <p:cNvPr id="25" name="Rectángulo: esquinas redondeadas 24">
            <a:extLst>
              <a:ext uri="{FF2B5EF4-FFF2-40B4-BE49-F238E27FC236}">
                <a16:creationId xmlns:a16="http://schemas.microsoft.com/office/drawing/2014/main" id="{B1CB107B-D41D-4270-9ED3-EB7F2CC6207C}"/>
              </a:ext>
            </a:extLst>
          </p:cNvPr>
          <p:cNvSpPr/>
          <p:nvPr/>
        </p:nvSpPr>
        <p:spPr>
          <a:xfrm>
            <a:off x="310308" y="1185836"/>
            <a:ext cx="10958056" cy="500350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s-ES" sz="3600" b="1" dirty="0">
              <a:solidFill>
                <a:srgbClr val="E7E6E6">
                  <a:lumMod val="50000"/>
                </a:srgbClr>
              </a:solidFill>
              <a:latin typeface="Raleway" panose="020B0604020202020204" charset="0"/>
              <a:cs typeface="Raleway" panose="020B0604020202020204" charset="0"/>
            </a:endParaRPr>
          </a:p>
        </p:txBody>
      </p:sp>
      <p:pic>
        <p:nvPicPr>
          <p:cNvPr id="2" name="Imagen 1">
            <a:extLst>
              <a:ext uri="{FF2B5EF4-FFF2-40B4-BE49-F238E27FC236}">
                <a16:creationId xmlns:a16="http://schemas.microsoft.com/office/drawing/2014/main" id="{4456108B-28B2-4723-B5FA-F1508339A2FB}"/>
              </a:ext>
            </a:extLst>
          </p:cNvPr>
          <p:cNvPicPr>
            <a:picLocks noChangeAspect="1"/>
          </p:cNvPicPr>
          <p:nvPr/>
        </p:nvPicPr>
        <p:blipFill>
          <a:blip r:embed="rId3"/>
          <a:srcRect/>
          <a:stretch/>
        </p:blipFill>
        <p:spPr>
          <a:xfrm>
            <a:off x="10678882" y="94454"/>
            <a:ext cx="1513118" cy="851128"/>
          </a:xfrm>
          <a:prstGeom prst="rect">
            <a:avLst/>
          </a:prstGeom>
        </p:spPr>
      </p:pic>
      <p:pic>
        <p:nvPicPr>
          <p:cNvPr id="8" name="Imagen 7" descr="Icono&#10;&#10;Descripción generada automáticamente">
            <a:extLst>
              <a:ext uri="{FF2B5EF4-FFF2-40B4-BE49-F238E27FC236}">
                <a16:creationId xmlns:a16="http://schemas.microsoft.com/office/drawing/2014/main" id="{D88FADC5-953A-4EE8-BAAF-E18D4FB5E03A}"/>
              </a:ext>
            </a:extLst>
          </p:cNvPr>
          <p:cNvPicPr>
            <a:picLocks noChangeAspect="1"/>
          </p:cNvPicPr>
          <p:nvPr/>
        </p:nvPicPr>
        <p:blipFill>
          <a:blip r:embed="rId4"/>
          <a:stretch>
            <a:fillRect/>
          </a:stretch>
        </p:blipFill>
        <p:spPr>
          <a:xfrm>
            <a:off x="1190563" y="2633631"/>
            <a:ext cx="1590737" cy="1590737"/>
          </a:xfrm>
          <a:prstGeom prst="rect">
            <a:avLst/>
          </a:prstGeom>
        </p:spPr>
      </p:pic>
      <p:pic>
        <p:nvPicPr>
          <p:cNvPr id="10" name="Imagen 9" descr="Icono&#10;&#10;Descripción generada automáticamente">
            <a:extLst>
              <a:ext uri="{FF2B5EF4-FFF2-40B4-BE49-F238E27FC236}">
                <a16:creationId xmlns:a16="http://schemas.microsoft.com/office/drawing/2014/main" id="{A2697505-D2C6-4931-8815-52C674583058}"/>
              </a:ext>
            </a:extLst>
          </p:cNvPr>
          <p:cNvPicPr>
            <a:picLocks noChangeAspect="1"/>
          </p:cNvPicPr>
          <p:nvPr/>
        </p:nvPicPr>
        <p:blipFill>
          <a:blip r:embed="rId5"/>
          <a:stretch>
            <a:fillRect/>
          </a:stretch>
        </p:blipFill>
        <p:spPr>
          <a:xfrm>
            <a:off x="4505263" y="2492334"/>
            <a:ext cx="1590737" cy="1590737"/>
          </a:xfrm>
          <a:prstGeom prst="rect">
            <a:avLst/>
          </a:prstGeom>
        </p:spPr>
      </p:pic>
      <p:sp>
        <p:nvSpPr>
          <p:cNvPr id="12" name="Flecha: en U 11">
            <a:extLst>
              <a:ext uri="{FF2B5EF4-FFF2-40B4-BE49-F238E27FC236}">
                <a16:creationId xmlns:a16="http://schemas.microsoft.com/office/drawing/2014/main" id="{4E3D45CB-67AF-471A-98D0-03FDEC27FBBD}"/>
              </a:ext>
            </a:extLst>
          </p:cNvPr>
          <p:cNvSpPr/>
          <p:nvPr/>
        </p:nvSpPr>
        <p:spPr>
          <a:xfrm rot="10800000">
            <a:off x="1892300" y="4610099"/>
            <a:ext cx="3213100" cy="779469"/>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16" name="Imagen 15" descr="Imagen que contiene Interfaz de usuario gráfica&#10;&#10;Descripción generada automáticamente">
            <a:extLst>
              <a:ext uri="{FF2B5EF4-FFF2-40B4-BE49-F238E27FC236}">
                <a16:creationId xmlns:a16="http://schemas.microsoft.com/office/drawing/2014/main" id="{6F5543A5-B8E3-41DA-BB1A-E0B719F61906}"/>
              </a:ext>
            </a:extLst>
          </p:cNvPr>
          <p:cNvPicPr>
            <a:picLocks noChangeAspect="1"/>
          </p:cNvPicPr>
          <p:nvPr/>
        </p:nvPicPr>
        <p:blipFill>
          <a:blip r:embed="rId6"/>
          <a:stretch>
            <a:fillRect/>
          </a:stretch>
        </p:blipFill>
        <p:spPr>
          <a:xfrm>
            <a:off x="8253535" y="2492334"/>
            <a:ext cx="1868367" cy="1868367"/>
          </a:xfrm>
          <a:prstGeom prst="rect">
            <a:avLst/>
          </a:prstGeom>
        </p:spPr>
      </p:pic>
      <p:sp>
        <p:nvSpPr>
          <p:cNvPr id="19" name="Flecha: a la derecha 18">
            <a:extLst>
              <a:ext uri="{FF2B5EF4-FFF2-40B4-BE49-F238E27FC236}">
                <a16:creationId xmlns:a16="http://schemas.microsoft.com/office/drawing/2014/main" id="{C235A2D0-4283-412F-8274-7D816481F351}"/>
              </a:ext>
            </a:extLst>
          </p:cNvPr>
          <p:cNvSpPr/>
          <p:nvPr/>
        </p:nvSpPr>
        <p:spPr>
          <a:xfrm>
            <a:off x="6557155" y="3287702"/>
            <a:ext cx="1289215" cy="357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61D7C5BF-B764-45F7-913B-387EE4514286}"/>
              </a:ext>
            </a:extLst>
          </p:cNvPr>
          <p:cNvSpPr txBox="1"/>
          <p:nvPr/>
        </p:nvSpPr>
        <p:spPr>
          <a:xfrm>
            <a:off x="4654550" y="1531964"/>
            <a:ext cx="2882900" cy="584775"/>
          </a:xfrm>
          <a:prstGeom prst="rect">
            <a:avLst/>
          </a:prstGeom>
          <a:noFill/>
        </p:spPr>
        <p:txBody>
          <a:bodyPr wrap="square" rtlCol="0">
            <a:spAutoFit/>
          </a:bodyPr>
          <a:lstStyle/>
          <a:p>
            <a:r>
              <a:rPr lang="es-ES" sz="3200" b="1" i="1" dirty="0"/>
              <a:t>VECINO</a:t>
            </a:r>
          </a:p>
        </p:txBody>
      </p:sp>
    </p:spTree>
    <p:extLst>
      <p:ext uri="{BB962C8B-B14F-4D97-AF65-F5344CB8AC3E}">
        <p14:creationId xmlns:p14="http://schemas.microsoft.com/office/powerpoint/2010/main" val="116053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E59226CB0B64C45A11E53CC7F07236F" ma:contentTypeVersion="13" ma:contentTypeDescription="Crear nuevo documento." ma:contentTypeScope="" ma:versionID="f675c69e85b82a05120bd490b743b96c">
  <xsd:schema xmlns:xsd="http://www.w3.org/2001/XMLSchema" xmlns:xs="http://www.w3.org/2001/XMLSchema" xmlns:p="http://schemas.microsoft.com/office/2006/metadata/properties" xmlns:ns3="a446f911-a90a-42b2-9601-642839473eb5" xmlns:ns4="f430adca-5b21-422c-9bf9-b6cd19e9c7e3" targetNamespace="http://schemas.microsoft.com/office/2006/metadata/properties" ma:root="true" ma:fieldsID="c3cbb00a2de0f505b5f21935ae9c52cd" ns3:_="" ns4:_="">
    <xsd:import namespace="a446f911-a90a-42b2-9601-642839473eb5"/>
    <xsd:import namespace="f430adca-5b21-422c-9bf9-b6cd19e9c7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6f911-a90a-42b2-9601-642839473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30adca-5b21-422c-9bf9-b6cd19e9c7e3"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SharingHintHash" ma:index="18"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49A191-EC8C-4AA6-9C64-D32B5F047436}">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a446f911-a90a-42b2-9601-642839473eb5"/>
    <ds:schemaRef ds:uri="http://schemas.microsoft.com/office/2006/documentManagement/types"/>
    <ds:schemaRef ds:uri="http://purl.org/dc/elements/1.1/"/>
    <ds:schemaRef ds:uri="f430adca-5b21-422c-9bf9-b6cd19e9c7e3"/>
    <ds:schemaRef ds:uri="http://www.w3.org/XML/1998/namespace"/>
  </ds:schemaRefs>
</ds:datastoreItem>
</file>

<file path=customXml/itemProps2.xml><?xml version="1.0" encoding="utf-8"?>
<ds:datastoreItem xmlns:ds="http://schemas.openxmlformats.org/officeDocument/2006/customXml" ds:itemID="{F8EF2EA6-C359-49A4-94D8-F80691BBB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6f911-a90a-42b2-9601-642839473eb5"/>
    <ds:schemaRef ds:uri="f430adca-5b21-422c-9bf9-b6cd19e9c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41CEA3-A3B3-4568-9E84-C4619CC82D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2278</Words>
  <Application>Microsoft Office PowerPoint</Application>
  <PresentationFormat>Panorámica</PresentationFormat>
  <Paragraphs>313</Paragraphs>
  <Slides>40</Slides>
  <Notes>40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40</vt:i4>
      </vt:variant>
    </vt:vector>
  </HeadingPairs>
  <TitlesOfParts>
    <vt:vector size="46" baseType="lpstr">
      <vt:lpstr>Arial</vt:lpstr>
      <vt:lpstr>Calibri</vt:lpstr>
      <vt:lpstr>Calibri Light</vt:lpstr>
      <vt:lpstr>Corbel</vt:lpstr>
      <vt:lpstr>Raleway</vt:lpstr>
      <vt:lpstr>Tema de Office</vt:lpstr>
      <vt:lpstr>CLARANS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CLARIFY</dc:title>
  <dc:creator/>
  <cp:lastModifiedBy/>
  <cp:revision>6</cp:revision>
  <dcterms:created xsi:type="dcterms:W3CDTF">2020-06-10T12:30:31Z</dcterms:created>
  <dcterms:modified xsi:type="dcterms:W3CDTF">2021-02-15T13:59:24Z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0x010100CE59226CB0B64C45A11E53CC7F07236F</vt:lpwstr>
  </property>
</Properties>
</file>